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  <p:sldMasterId id="2147483756" r:id="rId2"/>
    <p:sldMasterId id="2147483793" r:id="rId3"/>
  </p:sldMasterIdLst>
  <p:notesMasterIdLst>
    <p:notesMasterId r:id="rId35"/>
  </p:notesMasterIdLst>
  <p:sldIdLst>
    <p:sldId id="432" r:id="rId4"/>
    <p:sldId id="325" r:id="rId5"/>
    <p:sldId id="446" r:id="rId6"/>
    <p:sldId id="419" r:id="rId7"/>
    <p:sldId id="444" r:id="rId8"/>
    <p:sldId id="270" r:id="rId9"/>
    <p:sldId id="321" r:id="rId10"/>
    <p:sldId id="300" r:id="rId11"/>
    <p:sldId id="301" r:id="rId12"/>
    <p:sldId id="302" r:id="rId13"/>
    <p:sldId id="303" r:id="rId14"/>
    <p:sldId id="304" r:id="rId15"/>
    <p:sldId id="440" r:id="rId16"/>
    <p:sldId id="441" r:id="rId17"/>
    <p:sldId id="305" r:id="rId18"/>
    <p:sldId id="306" r:id="rId19"/>
    <p:sldId id="447" r:id="rId20"/>
    <p:sldId id="307" r:id="rId21"/>
    <p:sldId id="308" r:id="rId22"/>
    <p:sldId id="309" r:id="rId23"/>
    <p:sldId id="442" r:id="rId24"/>
    <p:sldId id="311" r:id="rId25"/>
    <p:sldId id="312" r:id="rId26"/>
    <p:sldId id="398" r:id="rId27"/>
    <p:sldId id="436" r:id="rId28"/>
    <p:sldId id="415" r:id="rId29"/>
    <p:sldId id="414" r:id="rId30"/>
    <p:sldId id="310" r:id="rId31"/>
    <p:sldId id="450" r:id="rId32"/>
    <p:sldId id="420" r:id="rId33"/>
    <p:sldId id="424" r:id="rId34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3" autoAdjust="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6A46F832-42AA-A238-E2D9-FB2FFC8E21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10B67FF-75EE-2438-6516-914BEB9B2D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7F93AB-5402-4C7D-8A8E-F7CC66783838}" type="datetimeFigureOut">
              <a:rPr lang="tr-TR"/>
              <a:pPr>
                <a:defRPr/>
              </a:pPr>
              <a:t>22.02.2023</a:t>
            </a:fld>
            <a:endParaRPr lang="tr-TR"/>
          </a:p>
        </p:txBody>
      </p:sp>
      <p:sp>
        <p:nvSpPr>
          <p:cNvPr id="4" name="Slayt Resmi Yer Tutucusu 3">
            <a:extLst>
              <a:ext uri="{FF2B5EF4-FFF2-40B4-BE49-F238E27FC236}">
                <a16:creationId xmlns:a16="http://schemas.microsoft.com/office/drawing/2014/main" id="{C63F78B3-201A-3D1D-3EBA-13D7C79791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>
            <a:extLst>
              <a:ext uri="{FF2B5EF4-FFF2-40B4-BE49-F238E27FC236}">
                <a16:creationId xmlns:a16="http://schemas.microsoft.com/office/drawing/2014/main" id="{76702540-49C7-7249-677F-01B95EA05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tıklayın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826CDF6-276D-AF74-23B8-F1C4396653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6887179-8BBD-E1BD-2313-334BF8071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E85B6C-F855-4944-9105-DE5D26ADBC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Resmi Yer Tutucusu 1">
            <a:extLst>
              <a:ext uri="{FF2B5EF4-FFF2-40B4-BE49-F238E27FC236}">
                <a16:creationId xmlns:a16="http://schemas.microsoft.com/office/drawing/2014/main" id="{3A62E80B-7D12-4BA6-4A35-2C017B3B1D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>
            <a:extLst>
              <a:ext uri="{FF2B5EF4-FFF2-40B4-BE49-F238E27FC236}">
                <a16:creationId xmlns:a16="http://schemas.microsoft.com/office/drawing/2014/main" id="{1E810FB2-593E-E203-9C14-EE866EB5F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9220" name="Slayt Numarası Yer Tutucusu 3">
            <a:extLst>
              <a:ext uri="{FF2B5EF4-FFF2-40B4-BE49-F238E27FC236}">
                <a16:creationId xmlns:a16="http://schemas.microsoft.com/office/drawing/2014/main" id="{97D577E3-1745-E0A3-F668-DB5300ED5F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5CB632D-2D90-4CE0-969F-5F6469EFE967}" type="slidenum">
              <a:rPr lang="tr-TR" altLang="tr-TR" smtClean="0"/>
              <a:pPr/>
              <a:t>1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ayt Resmi Yer Tutucusu 1">
            <a:extLst>
              <a:ext uri="{FF2B5EF4-FFF2-40B4-BE49-F238E27FC236}">
                <a16:creationId xmlns:a16="http://schemas.microsoft.com/office/drawing/2014/main" id="{22A06067-BA18-53B3-4466-E48044F926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 Yer Tutucusu 2">
            <a:extLst>
              <a:ext uri="{FF2B5EF4-FFF2-40B4-BE49-F238E27FC236}">
                <a16:creationId xmlns:a16="http://schemas.microsoft.com/office/drawing/2014/main" id="{40C4EAD7-8571-F7ED-F361-0B5C2538C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/>
          </a:p>
        </p:txBody>
      </p:sp>
      <p:sp>
        <p:nvSpPr>
          <p:cNvPr id="20484" name="Slayt Numarası Yer Tutucusu 3">
            <a:extLst>
              <a:ext uri="{FF2B5EF4-FFF2-40B4-BE49-F238E27FC236}">
                <a16:creationId xmlns:a16="http://schemas.microsoft.com/office/drawing/2014/main" id="{64E3F433-FA91-8C99-0D33-305F127AA7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DED6F20-C005-4B87-92B4-F290E8135CAC}" type="slidenum">
              <a:rPr lang="tr-TR" altLang="tr-TR" smtClean="0"/>
              <a:pPr/>
              <a:t>11</a:t>
            </a:fld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extLst>
              <a:ext uri="{FF2B5EF4-FFF2-40B4-BE49-F238E27FC236}">
                <a16:creationId xmlns:a16="http://schemas.microsoft.com/office/drawing/2014/main" id="{8A3F6DC8-826B-EEAF-CA24-AB60577DB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r-TR" altLang="tr-TR" noProof="0"/>
              <a:t>Asıl başlık stili için tıklatın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tr-TR" altLang="tr-TR" noProof="0"/>
              <a:t>Asıl alt başlık stilini düzenlemek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E362E9-34F7-005B-54C4-A32AAB5D9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D8B337-AA8E-DB6D-85E0-07E681A68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E01B93-3E2D-FCC1-8689-CAD3921F5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18AAA-5D7E-4C96-8FF7-18AC94BD34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5455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FF993F-B714-078D-6C6B-AA7382E2F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F8B19D4-A1BB-583A-FCE4-C931FA51B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E428FE2-AC24-7A77-A637-91FD61764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C00A5-A55C-448E-844E-2BB1A96CD42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1034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73839" y="304800"/>
            <a:ext cx="2001837" cy="5715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66740" y="304800"/>
            <a:ext cx="5854700" cy="57150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CB334A-E330-66B3-AD21-6E7872969A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13006DE-5DC4-EDE1-3139-890590546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3B45DDF-0306-345B-F206-27143EF0E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D953-DDEE-4093-AFEB-D6186D7D097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02336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B4AE7-6441-2313-A769-3B77783C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F0549-A4A5-15DF-995A-05D0F7A8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REHBERLİK VE PSİKOLOJİK DANIŞMA ANA BİLİM DALI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C24A-FB72-DCF9-AC54-41C4DD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B8E9-9AD6-45FB-A8B5-2684F427F86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38581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06876-2060-79AD-EA7F-AC55F5EF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CB87D-448D-6F28-D7C8-7090D563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REHBERLİK VE PSİKOLOJİK DANIŞMA ANA BİLİM DALI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286DD-6A89-684B-99D5-3E466E97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23E1-21DC-47A3-AECB-ABF59CF4D83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713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125CB-F49B-FE91-461E-139B5C08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56C6-01E5-65FC-869A-F7E46FBB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REHBERLİK VE PSİKOLOJİK DANIŞMA ANA BİLİM DALI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FE84-E630-9749-8E74-4D0CCACE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6B711-C546-4A7E-975D-AAFC60A1FB8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67298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DB2A21-D1EB-00BF-B6A1-237735AA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E5D6C4-2764-62CB-E723-9231A0D0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REHBERLİK VE PSİKOLOJİK DANIŞMA ANA BİLİM DALI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EC1536-111B-9AA4-C861-F5CA5B9E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F88F-84AF-4D11-9B51-04E92A6ECF7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9060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33DAC9-2006-208A-51B6-503A217C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3C493F-A08A-5132-EC38-F608F356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REHBERLİK VE PSİKOLOJİK DANIŞMA ANA BİLİM DALI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8D2D5C-F12C-1B38-2289-E0C2E4B0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0A06-E008-4FEE-868F-A49653B620F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75058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68071A-6413-8670-43C8-DBEB5935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965610-214A-C327-8D11-D0C76D00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REHBERLİK VE PSİKOLOJİK DANIŞMA ANA BİLİM DALI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69CEE7-4BD3-464F-0BF8-9F0F1C56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C969-1BDE-4535-A715-5D4294AEB5D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3481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0C7614-E955-8ADC-692A-61E63E80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53C459-6525-2382-930C-5580AADA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REHBERLİK VE PSİKOLOJİK DANIŞMA ANA BİLİM DALI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83F0DD-F15A-DA7F-B582-C18E32F8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11F21-1D7C-4CFD-967E-C5E2DD64B50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90764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088F3D-5C9D-AA9D-CAB6-60D2FD45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536010-3113-008E-C5B1-FE795882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REHBERLİK VE PSİKOLOJİK DANIŞMA ANA BİLİM DALI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820146-95E2-6A4A-78F5-F5839F5A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E695-8C82-43BE-AB89-94582D6BEE8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5699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6C32FD-7974-E4AD-53AB-13F8CF3B2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1E7BBF1-7D43-FA03-6555-7D091685C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3A7BE4C-A6EB-511B-ECBC-AF6C7C928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A00B5-EB72-42EA-AA1B-3D01CC1C428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3282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2DC471-CCB1-BB2F-EE23-0CA69126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66DB15-08F8-A658-C08E-96FBB6F5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REHBERLİK VE PSİKOLOJİK DANIŞMA ANA BİLİM DALI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00D465-5A5A-B6D6-6EE3-9C99ED3F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DDEF4-54B5-4D2E-87CC-26EC4DAD2BB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9092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9266-47A7-1E92-64EA-614DBC8D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FD39A-4DBD-3B85-7D2B-BC1EBD9C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REHBERLİK VE PSİKOLOJİK DANIŞMA ANA BİLİM DALI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FF3DD-491E-45B1-7919-C86F88D5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D2A6-DAC5-4BD3-98ED-B649F1FADB7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81235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69F8C-E43F-29D4-29F0-2A62E963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93E0C-3D39-56F4-E214-81D9F741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REHBERLİK VE PSİKOLOJİK DANIŞMA ANA BİLİM DALI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1E748-E5B7-A560-FB90-5AA85216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ABD7-2980-497F-80F3-F41832C295E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2989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extLst>
              <a:ext uri="{FF2B5EF4-FFF2-40B4-BE49-F238E27FC236}">
                <a16:creationId xmlns:a16="http://schemas.microsoft.com/office/drawing/2014/main" id="{EF5ADE16-85F7-B74B-FE5B-27FA7C041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r-TR" altLang="tr-TR" noProof="0"/>
              <a:t>Asıl başlık stili için tıklatın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tr-TR" altLang="tr-TR" noProof="0"/>
              <a:t>Asıl alt başlık stilini düzenlemek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F333C9-C99A-30ED-090C-3549BB7D08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DCDC04-8012-253A-5288-14AFC6A7E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BC4E70-3C01-7770-6951-80F608F2C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A942C-E607-425F-96F1-23CF1F12EA4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50026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868C68-5DEF-4F45-A877-D076B2C86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6355237-8EDB-E271-44EA-290BC41AD0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EF57AB2-4573-A97D-D9DF-50FBB5CAE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7123C-0014-49CB-96DF-1096C867616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20118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053F90-26D4-E858-8D59-5353BBBF6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82B22A1-7BD0-CDB6-DED0-BF67CDD04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4491941-B40F-B028-DAA3-CE1C72294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932F9-AF16-4C44-BB3B-2F4CBDA0EA2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39888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71E739-24F0-834F-8D13-3CB9B324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0BA8C52-3EA8-8B2E-8821-630C2A191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6A1DB19-6E9E-09DD-ABFA-992EECD20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8455-4E01-4897-9C27-F1E0DBDF2B7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96485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14786-3C6E-59CC-5437-2913AD4F3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DDE1F-5E97-1ABC-4E47-767C1EEE3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B00BB3-84DE-9B2F-1B1A-836CFB5A3D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40E80-E874-429D-BFE4-0112A589FCF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7570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4EACEDE-ABE3-0108-5FD3-43E003C1B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52EB99-F4FE-F21F-795A-5BFDFDC9F8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265BFFA-6B58-13BA-FBE3-AF5BED914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C4DC4-38DC-4A25-AB95-603048C4BA0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63480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B125D18-933F-34EC-8619-7951B67E4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0C9EC8E-83FD-7093-28A9-862D5A84C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96947DD-8E93-B13C-6C9C-9C446B14B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42F52-D748-44C5-B58E-5EA824DC630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2789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3D518F-F707-9753-A8DE-A352436182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7A3BF81-73B3-DF13-B578-6B50F45FB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7D0D975-200D-3D87-08F5-6F4E4F71A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BD5D-4D8D-4E4F-A709-E3162EF2D9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53225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8A769F-CD5A-CAAC-146C-46AA8B5AE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645074D-02DC-F304-9BB1-F03268D8A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DC4F716-3569-63A0-C04C-421CF685F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A3700-A2C3-4C95-9B5E-2C5275BD16C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39479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F72BAC-3263-ED9F-BF9A-2990BF773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113CF10-CAF4-F305-E1BA-1571029C6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424D3B3-8C87-D547-ABC5-A0964D4F4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6744-FC25-4BE3-B882-C2F72FAA102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66583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9C05F9-37DC-876E-2306-4F1B65D3A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5B4DB9F-65E1-9AB5-945A-C9EA8E344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2FB8D61-2A76-500D-1305-E76323733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DB68-8001-4F13-9570-18CD8E8B310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80341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73839" y="304800"/>
            <a:ext cx="2001837" cy="5715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66740" y="304800"/>
            <a:ext cx="5854700" cy="57150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D92694-8F8E-1107-71F0-4A4B97C9F5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6E66268-C145-A665-F2B9-DCA900405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6391CE8-6189-8AFE-450F-622028DA62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910B0-DC75-4574-B538-C0B16F02DDC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54286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58"/>
            <a:ext cx="8229600" cy="58562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8128A4A-7F1E-893A-B989-7557ED0C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Altbilgi Yer Tutucusu 3">
            <a:extLst>
              <a:ext uri="{FF2B5EF4-FFF2-40B4-BE49-F238E27FC236}">
                <a16:creationId xmlns:a16="http://schemas.microsoft.com/office/drawing/2014/main" id="{A67CCE65-BEB5-D44B-134D-EA31315D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1C3DC1D-C65C-F083-9BCB-6A02B7B6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F3659-01B1-4014-9133-49D93A196C6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4843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7ED70C-8DF2-14A3-FF7A-683411144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EB619B4-23A7-8804-E0DB-FAF198EDB5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514241D-1D4D-AFAA-D2AB-41C0C462D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DB09-3F29-4C29-9D34-021063DF5C9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6861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60BECA-CBC0-2D69-B672-05F0AC14F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3468F6-FB28-AC88-1A31-95F7347215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3E7C41-2A5E-0B10-3939-7E3A02D7F9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16D5-2330-48F1-828A-C529A753507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831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CDD0A0C-7BBE-A168-E61B-F1512DE25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7AE964D-F5D3-1326-9FCE-24AEC9F1D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FB2E50E-48DB-1CB9-2844-587B569FC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61338-8F69-4518-B16C-4B602F842B3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8395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71F7E79-2B76-E5E7-8DA5-04A0EA3E3B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0854B53-3E26-8832-1B91-D186A85FB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942C52E-391D-68FC-B7F5-E03ED48A5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7A6C9-40B3-4AFD-A44F-DFCC82C0B74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1648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BA5514-07D8-33A4-B251-9E11FE9BAA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A0D4159-28B9-BBA7-DA2B-D8A4A311C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08E950B-6057-EEEB-8C93-A85D5E8AD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C77E4-C06E-43C9-9FCA-5D0B04F0E2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699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2A1ADB-3593-6209-900F-F05ADB371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8EC63FF-2596-5165-4D7C-7F3B73323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B81AFC-4868-E0F2-EE2A-FB41FEE2C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D5052-CD10-4C04-B285-7DB0A435EE2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9085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559B3E-6163-45D8-D8CD-26B39B9AA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BEB65B-E3CE-9F08-9FF2-8E9CBADFB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6E0DCBA2-097C-7AEC-BC17-8BC4082EC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5974C361-3102-5760-71EA-F7DD1087BC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FB1222F1-47B2-FA02-6708-A5DBE11E57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FC0ECBE9-4AA2-F786-5CE7-B421BF9D74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122888" name="Rectangle 8">
            <a:extLst>
              <a:ext uri="{FF2B5EF4-FFF2-40B4-BE49-F238E27FC236}">
                <a16:creationId xmlns:a16="http://schemas.microsoft.com/office/drawing/2014/main" id="{ABFDC8FD-CA47-F270-C1E4-0F3395D9BF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2FD91A-2210-4F50-8DA5-F2D8298099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F1F9D7-9A86-0C54-5B6B-23CE5BA02D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33EF364-EF69-6387-C837-EB6D81896A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95F8E-697D-AC77-9CBB-189F92895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D870-6E8A-9BE6-46DF-EEA76BD5E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REHBERLİK VE PSİKOLOJİK DANIŞMA ANA BİLİM DALI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DA5F5-4BF4-86AA-F316-3CF0C2013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75572C-D088-4A92-B1C3-8260EC43B0D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5C91851-FF1C-91D1-806C-1FC2589F1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B3F2D79-4A42-67BD-1A57-55F154619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C06DDC44-34AE-6684-5018-D8F9A8074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id="{E1C2F5AB-DC89-C493-FDE8-F482A7EF47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1A8856F5-C1E2-20B8-74FF-90839CD270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B768525A-7B9A-0FBA-567C-AA947D8308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tr-TR" altLang="tr-TR"/>
              <a:t>REHBERLİK VE PSİKOLOJİK DANIŞMA ANA BİLİM DALI</a:t>
            </a:r>
          </a:p>
        </p:txBody>
      </p:sp>
      <p:sp>
        <p:nvSpPr>
          <p:cNvPr id="122888" name="Rectangle 8">
            <a:extLst>
              <a:ext uri="{FF2B5EF4-FFF2-40B4-BE49-F238E27FC236}">
                <a16:creationId xmlns:a16="http://schemas.microsoft.com/office/drawing/2014/main" id="{8DD06D80-F5C8-BB75-F5A8-8BFCAD8875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7636F7-1DF8-4451-A37A-2A1F138F6D4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  <p:sldLayoutId id="214748451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Resim 3">
            <a:extLst>
              <a:ext uri="{FF2B5EF4-FFF2-40B4-BE49-F238E27FC236}">
                <a16:creationId xmlns:a16="http://schemas.microsoft.com/office/drawing/2014/main" id="{761BE0D9-5672-E2F4-C9C7-83B5E8888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8138"/>
            <a:ext cx="73914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9E6BB131-9762-351B-4DBA-78383958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42EDED6-9A7C-99DE-B14C-CC7C1E0857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685800"/>
            <a:ext cx="8001000" cy="835025"/>
          </a:xfrm>
        </p:spPr>
        <p:txBody>
          <a:bodyPr anchor="ctr"/>
          <a:lstStyle/>
          <a:p>
            <a:pPr eaLnBrk="1" hangingPunct="1"/>
            <a:r>
              <a:rPr lang="tr-TR" altLang="tr-TR" sz="3200"/>
              <a:t>Davranışsal Tepkiler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EABB4BF-8E00-3E06-7C54-94DDEED5DFF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905000"/>
            <a:ext cx="7993063" cy="4114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2400" dirty="0"/>
              <a:t>İçine kapanık veya çok durgun (hareket etmeyecek kadar) görünmek</a:t>
            </a:r>
          </a:p>
          <a:p>
            <a:pPr eaLnBrk="1" hangingPunct="1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2400" dirty="0"/>
              <a:t>Başkalarına tepki  vermemek</a:t>
            </a:r>
          </a:p>
          <a:p>
            <a:pPr eaLnBrk="1" hangingPunct="1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2400" dirty="0"/>
              <a:t>Hiç konuşmamak</a:t>
            </a:r>
          </a:p>
          <a:p>
            <a:pPr eaLnBrk="1" hangingPunct="1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2400" dirty="0"/>
              <a:t>Kendine ve çocuklarına bakamamak</a:t>
            </a:r>
          </a:p>
          <a:p>
            <a:pPr eaLnBrk="1" hangingPunct="1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2400" dirty="0">
                <a:solidFill>
                  <a:srgbClr val="FF0000"/>
                </a:solidFill>
              </a:rPr>
              <a:t>Hatırlatıcı</a:t>
            </a:r>
            <a:r>
              <a:rPr lang="tr-TR" altLang="tr-TR" sz="2400" dirty="0"/>
              <a:t> </a:t>
            </a:r>
            <a:r>
              <a:rPr lang="tr-TR" altLang="tr-TR" sz="2400" dirty="0">
                <a:solidFill>
                  <a:schemeClr val="accent2"/>
                </a:solidFill>
              </a:rPr>
              <a:t>uyaranlardan kaçınma</a:t>
            </a:r>
            <a:r>
              <a:rPr lang="tr-TR" altLang="tr-TR" sz="2400" dirty="0"/>
              <a:t> </a:t>
            </a:r>
          </a:p>
          <a:p>
            <a:pPr eaLnBrk="1" hangingPunct="1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2400" dirty="0">
                <a:solidFill>
                  <a:schemeClr val="accent2"/>
                </a:solidFill>
              </a:rPr>
              <a:t>Yerinde duramama </a:t>
            </a:r>
          </a:p>
          <a:p>
            <a:pPr eaLnBrk="1" hangingPunct="1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2400" dirty="0"/>
              <a:t> </a:t>
            </a:r>
            <a:r>
              <a:rPr lang="tr-TR" altLang="tr-TR" sz="2400" dirty="0">
                <a:solidFill>
                  <a:schemeClr val="accent2"/>
                </a:solidFill>
              </a:rPr>
              <a:t>Ani irkilmeler </a:t>
            </a:r>
          </a:p>
          <a:p>
            <a:pPr marL="471487" lvl="1" indent="0" eaLnBrk="1" hangingPunct="1">
              <a:buFont typeface="Wingdings" panose="05000000000000000000" pitchFamily="2" charset="2"/>
              <a:buNone/>
              <a:defRPr/>
            </a:pPr>
            <a:endParaRPr lang="tr-TR" altLang="tr-TR" sz="2000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tr-TR" altLang="tr-TR" dirty="0"/>
          </a:p>
          <a:p>
            <a:pPr eaLnBrk="1" hangingPunct="1">
              <a:defRPr/>
            </a:pPr>
            <a:endParaRPr lang="tr-TR" altLang="tr-TR" dirty="0"/>
          </a:p>
          <a:p>
            <a:pPr eaLnBrk="1" hangingPunct="1">
              <a:defRPr/>
            </a:pPr>
            <a:endParaRPr lang="tr-TR" alt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E94DDF1A-760A-C603-EF0F-45D0C3BC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6400" y="6324600"/>
            <a:ext cx="4953000" cy="3968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592B393-3447-2062-EABB-8CAEC4E289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1004888"/>
          </a:xfrm>
        </p:spPr>
        <p:txBody>
          <a:bodyPr anchor="ctr"/>
          <a:lstStyle/>
          <a:p>
            <a:pPr eaLnBrk="1" hangingPunct="1"/>
            <a:r>
              <a:rPr lang="tr-TR" altLang="tr-TR" sz="3600"/>
              <a:t>Fiziksel Tepkiler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9C451A5-90B0-3DB8-EDB3-88513869493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6738" y="1981200"/>
            <a:ext cx="3925887" cy="4038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400"/>
              <a:t>Titreme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400"/>
              <a:t>Tedirginlik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400"/>
              <a:t>Yorgunluk/bitkinlik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400"/>
              <a:t>İştah ve Uykuda bozulma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400"/>
              <a:t>Ağrı ve Sızı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400"/>
              <a:t>Baş ağrısı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400"/>
              <a:t>Baş dönmesi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9443CE1-B340-B517-AE68-440AC69DDBF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1850" y="1981200"/>
            <a:ext cx="3925888" cy="4038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400"/>
              <a:t>Bağışıklık sisteminde bozulmalar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400"/>
              <a:t>Mide, bağırsaklarda sorunlar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400"/>
              <a:t>Çarpıntı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400"/>
              <a:t>Bulantı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400"/>
              <a:t>Göğüs ağrıları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60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B279E9D2-9512-B4E8-852F-6583B583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24600"/>
            <a:ext cx="5029200" cy="3968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CD4944F-0931-F9CE-A97A-4292B92805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305800" cy="914400"/>
          </a:xfrm>
        </p:spPr>
        <p:txBody>
          <a:bodyPr anchor="ctr"/>
          <a:lstStyle/>
          <a:p>
            <a:pPr eaLnBrk="1" hangingPunct="1"/>
            <a:r>
              <a:rPr lang="tr-TR" altLang="tr-TR" sz="3200"/>
              <a:t>Sosyal (Kişiler Arası) Tepkiler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6E364E8-F905-91F4-1F34-EC1B377F657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8001000" cy="4221163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tr-TR" altLang="tr-TR"/>
              <a:t> Yabancılaşma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tr-TR" altLang="tr-TR"/>
              <a:t> Sosyal geri çekilme 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tr-TR" altLang="tr-TR"/>
              <a:t> Kişiler arası ilişkilerde çatışmalar ve sorunlar (aile, iş, okul, evlilik)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tr-TR" altLang="tr-TR"/>
              <a:t> Güvensizlik 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tr-TR" altLang="tr-TR"/>
              <a:t> Şüphecilik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tr-TR" altLang="tr-TR"/>
              <a:t> Yargılayıcı ve suçlayıcı olma 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9CC39325-8FD9-7079-E4B7-AD98ABBC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105400" cy="3968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B62A4F1-9D23-890F-3079-D27565BD0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924800" cy="900113"/>
          </a:xfrm>
        </p:spPr>
        <p:txBody>
          <a:bodyPr/>
          <a:lstStyle/>
          <a:p>
            <a:pPr eaLnBrk="1" hangingPunct="1"/>
            <a:r>
              <a:rPr lang="tr-TR" altLang="tr-TR"/>
              <a:t>Çocuklar ve Ergenler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DC0C32C-BD52-24C3-61C3-4BD9910668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772400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tr-TR" altLang="tr-TR" sz="2400"/>
              <a:t>Yetişkinlerin bakım ve gözetimine </a:t>
            </a:r>
            <a:r>
              <a:rPr lang="tr-TR" altLang="tr-TR" sz="2400" b="1"/>
              <a:t>muhtaçtırlar.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tr-TR" altLang="tr-TR" sz="2400" b="1"/>
              <a:t>Günlük rutinleri </a:t>
            </a:r>
            <a:r>
              <a:rPr lang="tr-TR" altLang="tr-TR" sz="2400"/>
              <a:t>(kahvaltı, giyinme, temizlik, okul için hazırlık, uyku düzeni v.b.)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tr-TR" altLang="tr-TR" sz="2400"/>
              <a:t>Bilişsel ve duygusal </a:t>
            </a:r>
            <a:r>
              <a:rPr lang="tr-TR" altLang="tr-TR" sz="2400" b="1"/>
              <a:t>olgunluğa ulaşmamışlardır.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tr-TR" altLang="tr-TR" sz="2400" b="1"/>
              <a:t>Etkili başetme </a:t>
            </a:r>
            <a:r>
              <a:rPr lang="tr-TR" altLang="tr-TR" sz="2400"/>
              <a:t>becerilerini harekete geçiremezler.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tr-TR" altLang="tr-TR" sz="2400"/>
              <a:t>Kendilerini koruyamazlar.</a:t>
            </a:r>
          </a:p>
          <a:p>
            <a:pPr eaLnBrk="1" hangingPunct="1">
              <a:lnSpc>
                <a:spcPct val="80000"/>
              </a:lnSpc>
            </a:pPr>
            <a:endParaRPr lang="tr-TR" altLang="tr-TR" sz="200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F472B44C-1A8D-1BD8-DAAA-43CCD7FC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400800"/>
            <a:ext cx="5410200" cy="3206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F49C9A6-618B-7C30-5254-D0D561F6C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Çocuklar ve Ergenler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9CE222E-D5A7-3CC6-1258-A01FE91860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47838"/>
            <a:ext cx="8382000" cy="4576762"/>
          </a:xfrm>
          <a:solidFill>
            <a:schemeClr val="bg1"/>
          </a:solidFill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200"/>
              <a:t>Tepkileri yaş ve gelişim dönemlerine bağlıdır.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200"/>
              <a:t>Küçükler daha </a:t>
            </a:r>
            <a:r>
              <a:rPr lang="tr-TR" altLang="tr-TR" sz="2200" b="1"/>
              <a:t>erken dönem </a:t>
            </a:r>
            <a:r>
              <a:rPr lang="tr-TR" altLang="tr-TR" sz="2200"/>
              <a:t>davranışlarına dönebilirler.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200"/>
              <a:t>Okul çağındakiler </a:t>
            </a:r>
            <a:r>
              <a:rPr lang="tr-TR" altLang="tr-TR" sz="2200" b="1"/>
              <a:t>kötü şeylerin nedeni </a:t>
            </a:r>
            <a:r>
              <a:rPr lang="tr-TR" altLang="tr-TR" sz="2200"/>
              <a:t>olduklarına inanabilir, </a:t>
            </a:r>
            <a:r>
              <a:rPr lang="tr-TR" altLang="tr-TR" sz="2200" b="1"/>
              <a:t>yeni korkular </a:t>
            </a:r>
            <a:r>
              <a:rPr lang="tr-TR" altLang="tr-TR" sz="2200"/>
              <a:t>geliştirebilir, </a:t>
            </a:r>
            <a:r>
              <a:rPr lang="tr-TR" altLang="tr-TR" sz="2200" b="1"/>
              <a:t>daha az tepki </a:t>
            </a:r>
            <a:r>
              <a:rPr lang="tr-TR" altLang="tr-TR" sz="2200"/>
              <a:t>gösterebilir, </a:t>
            </a:r>
            <a:r>
              <a:rPr lang="tr-TR" altLang="tr-TR" sz="2200" b="1"/>
              <a:t>yalnız  </a:t>
            </a:r>
            <a:r>
              <a:rPr lang="tr-TR" altLang="tr-TR" sz="2200"/>
              <a:t>hissedebilir ya da krizdeki insanların kurtarılması ve korunması ile fazla meşgul olabilirler.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200"/>
              <a:t>Ergenler</a:t>
            </a:r>
            <a:r>
              <a:rPr lang="tr-TR" altLang="tr-TR" sz="2200" b="1"/>
              <a:t> “hiçbir şey” hissetmeyebilirler</a:t>
            </a:r>
            <a:r>
              <a:rPr lang="tr-TR" altLang="tr-TR" sz="2200"/>
              <a:t>, arkadaşlarından soyutlanmış veya farklı hissedebilirler ya da riskli davranışlar ve olumsuz tutumlar gösterebilirler.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78D6285E-FE7E-58E3-7870-05FC6DD3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477000"/>
            <a:ext cx="6096000" cy="2444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5E638E6-A6BB-3F9B-6D4F-D8A34AB8ED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74638"/>
            <a:ext cx="8153400" cy="1401762"/>
          </a:xfrm>
        </p:spPr>
        <p:txBody>
          <a:bodyPr anchor="ctr"/>
          <a:lstStyle/>
          <a:p>
            <a:pPr eaLnBrk="1" hangingPunct="1"/>
            <a:r>
              <a:rPr lang="tr-TR" altLang="tr-TR"/>
              <a:t>Afet Sonrası Aşamalar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92BDB51-AF69-3C3F-46FB-7A57DF82F9B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881938" cy="4038600"/>
          </a:xfrm>
        </p:spPr>
        <p:txBody>
          <a:bodyPr/>
          <a:lstStyle/>
          <a:p>
            <a:pPr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tr-TR" altLang="tr-TR"/>
              <a:t>I.</a:t>
            </a:r>
            <a:r>
              <a:rPr lang="tr-TR" altLang="tr-TR" b="1"/>
              <a:t>  </a:t>
            </a:r>
            <a:r>
              <a:rPr lang="tr-TR" altLang="tr-TR"/>
              <a:t>Psikolojik Şok Dönemi </a:t>
            </a:r>
          </a:p>
          <a:p>
            <a:pPr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tr-TR" altLang="tr-TR"/>
              <a:t>II. Tepki Dönemi </a:t>
            </a:r>
          </a:p>
          <a:p>
            <a:pPr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tr-TR" altLang="tr-TR"/>
              <a:t>III: İşlemleme ve Üzerinden Geçme  Dönemi</a:t>
            </a:r>
          </a:p>
          <a:p>
            <a:pPr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tr-TR" altLang="tr-TR"/>
              <a:t>IV: İyileşme/ Yeniden Oryantasyon Dönemi 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B6478394-E266-D75D-6B22-86AF4B71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4724400" cy="3968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2C838A8-D6FA-54F5-09CA-8CE712BF9B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altLang="tr-TR" sz="3600"/>
              <a:t>I. </a:t>
            </a:r>
            <a:r>
              <a:rPr lang="tr-TR" altLang="tr-TR" sz="3200"/>
              <a:t>Psikolojik Şok Dönemi</a:t>
            </a:r>
            <a:br>
              <a:rPr lang="tr-TR" altLang="tr-TR" sz="3300" b="1"/>
            </a:br>
            <a:r>
              <a:rPr lang="tr-TR" altLang="tr-TR" sz="2500" b="1"/>
              <a:t>(İlk 24 saat veya daha uzun</a:t>
            </a:r>
            <a:r>
              <a:rPr lang="tr-TR" altLang="tr-TR" sz="2500"/>
              <a:t>)</a:t>
            </a:r>
            <a:r>
              <a:rPr lang="tr-TR" altLang="tr-TR"/>
              <a:t>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3EE5730-ACB7-96BA-0225-1789C8FAFB5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400"/>
              <a:t>Fizyolojik uyarılma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400"/>
              <a:t>Algıda hassasiyet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400"/>
              <a:t>Mantıklı düşünememe ve karar verememe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400"/>
              <a:t>Hafıza ve dikkati yoğunlaştırma güçlükleri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400"/>
              <a:t>Her şeyin gerçek dışı görünmesi-dissosiyasyon-bana olmuyor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400"/>
              <a:t>Duyguların küntlenmesi/taşlaşmak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400"/>
              <a:t>Acı hissetmeme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400"/>
              <a:t>Bazıları panik, donma reaksiyonları gösterebilir (%20) </a:t>
            </a:r>
          </a:p>
          <a:p>
            <a:pPr eaLnBrk="1" hangingPunct="1">
              <a:lnSpc>
                <a:spcPct val="90000"/>
              </a:lnSpc>
            </a:pPr>
            <a:endParaRPr lang="tr-TR" altLang="tr-TR" sz="260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A633AA11-0174-5A26-BA4E-2270927C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5334000" cy="3206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Başlık 1">
            <a:extLst>
              <a:ext uri="{FF2B5EF4-FFF2-40B4-BE49-F238E27FC236}">
                <a16:creationId xmlns:a16="http://schemas.microsoft.com/office/drawing/2014/main" id="{2CD4690C-7455-DADB-4742-539FC7A48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/>
              <a:t>I. </a:t>
            </a:r>
            <a:r>
              <a:rPr lang="tr-TR" altLang="tr-TR" sz="3600"/>
              <a:t>Psikolojik Şok Dönemi</a:t>
            </a:r>
            <a:br>
              <a:rPr lang="tr-TR" altLang="tr-TR" sz="3600"/>
            </a:br>
            <a:r>
              <a:rPr lang="tr-TR" altLang="tr-TR" sz="3600"/>
              <a:t>Neler yapılabilir?</a:t>
            </a:r>
          </a:p>
        </p:txBody>
      </p:sp>
      <p:sp>
        <p:nvSpPr>
          <p:cNvPr id="44035" name="İçerik Yer Tutucusu 2">
            <a:extLst>
              <a:ext uri="{FF2B5EF4-FFF2-40B4-BE49-F238E27FC236}">
                <a16:creationId xmlns:a16="http://schemas.microsoft.com/office/drawing/2014/main" id="{80CFA107-7C74-2533-1D63-CCA8ABF46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881938" cy="39624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tr-TR" altLang="tr-TR" sz="2000" dirty="0"/>
              <a:t>Önce yaşamsal/ hayatta kalmaya yönelik faaliyetler yapılmalı (açlık, susuzluk, ısınma ve barınma).</a:t>
            </a:r>
          </a:p>
          <a:p>
            <a:pPr>
              <a:spcAft>
                <a:spcPts val="600"/>
              </a:spcAft>
              <a:defRPr/>
            </a:pPr>
            <a:r>
              <a:rPr lang="tr-TR" altLang="tr-TR" sz="2000" dirty="0"/>
              <a:t>Bu kaygılar ortadan kalktıktan sonra psikolojik sorunlar başlar (önce hayatta kalmak sonra TSSB)</a:t>
            </a:r>
          </a:p>
          <a:p>
            <a:pPr>
              <a:spcAft>
                <a:spcPts val="600"/>
              </a:spcAft>
              <a:defRPr/>
            </a:pPr>
            <a:r>
              <a:rPr lang="tr-TR" altLang="tr-TR" sz="2000" dirty="0"/>
              <a:t>Birinci önleyici koruyucu müdahale yapılmalı.</a:t>
            </a:r>
          </a:p>
          <a:p>
            <a:pPr>
              <a:spcAft>
                <a:spcPts val="600"/>
              </a:spcAft>
              <a:defRPr/>
            </a:pPr>
            <a:r>
              <a:rPr lang="tr-TR" altLang="tr-TR" sz="2000" dirty="0"/>
              <a:t>Müdahalede yaşamın devam ettiğini görmesi esastır.</a:t>
            </a:r>
          </a:p>
          <a:p>
            <a:pPr>
              <a:spcAft>
                <a:spcPts val="600"/>
              </a:spcAft>
              <a:defRPr/>
            </a:pPr>
            <a:r>
              <a:rPr lang="tr-TR" altLang="tr-TR" sz="2000" dirty="0"/>
              <a:t>Stres tepkileri şoktan toparlanma çabasıdır.</a:t>
            </a:r>
          </a:p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tr-TR" altLang="tr-TR" sz="2400" dirty="0"/>
          </a:p>
          <a:p>
            <a:pPr>
              <a:defRPr/>
            </a:pPr>
            <a:endParaRPr lang="tr-TR" altLang="tr-TR" sz="2000" dirty="0"/>
          </a:p>
        </p:txBody>
      </p:sp>
      <p:sp>
        <p:nvSpPr>
          <p:cNvPr id="32772" name="Alt Bilgi Yer Tutucusu 1">
            <a:extLst>
              <a:ext uri="{FF2B5EF4-FFF2-40B4-BE49-F238E27FC236}">
                <a16:creationId xmlns:a16="http://schemas.microsoft.com/office/drawing/2014/main" id="{D6DB95FB-AF83-8754-6F94-C7F18EF8C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41148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tr-TR" altLang="tr-TR" sz="1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9EE4DAD-6BE5-EA2E-B227-A7837D6DCF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458200" cy="1066800"/>
          </a:xfrm>
        </p:spPr>
        <p:txBody>
          <a:bodyPr anchor="ctr"/>
          <a:lstStyle/>
          <a:p>
            <a:pPr eaLnBrk="1" hangingPunct="1"/>
            <a:r>
              <a:rPr lang="tr-TR" altLang="tr-TR" sz="2800"/>
              <a:t>II: Tepki Dönemi</a:t>
            </a:r>
            <a:r>
              <a:rPr lang="tr-TR" altLang="tr-TR" sz="2500"/>
              <a:t>  </a:t>
            </a:r>
            <a:r>
              <a:rPr lang="tr-TR" altLang="tr-TR" sz="2400"/>
              <a:t>(Afetten sonra 2-6 gün, ne olduğunun fark edilmesi)</a:t>
            </a:r>
            <a:endParaRPr lang="tr-TR" altLang="tr-TR" sz="340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D1BDF22-1C1D-D4C7-75DD-A5160DCD10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83058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600" b="1" dirty="0"/>
              <a:t>Duygusal karmaşa:</a:t>
            </a:r>
            <a:r>
              <a:rPr lang="tr-TR" altLang="tr-TR" sz="2600" dirty="0"/>
              <a:t> Kaygı, korku, öfke, sinirlilik, umutsuzluk, çaresizlik, üzüntü, suçluluk, utanç, suçlama, güvensizlik, kendini yalnız ve kopuk hissetme.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600" b="1" dirty="0"/>
              <a:t>Bedensel/fizyolojik tepkiler:</a:t>
            </a:r>
            <a:r>
              <a:rPr lang="tr-TR" altLang="tr-TR" sz="2600" dirty="0"/>
              <a:t> Titreme, bulantı, </a:t>
            </a:r>
            <a:r>
              <a:rPr lang="tr-TR" altLang="tr-TR" sz="2600" dirty="0" err="1"/>
              <a:t>kardiak</a:t>
            </a:r>
            <a:r>
              <a:rPr lang="tr-TR" altLang="tr-TR" sz="2600" dirty="0"/>
              <a:t> sorunları (çarpıntı gibi), adale ağrıları, baş dönmesi, yorgunluk, yerinde duramama, uyku sorunları, iştah değişimleri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tr-TR" altLang="tr-TR" sz="2600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F50E97C6-2E32-82FF-D6E8-1DAC1D72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562600" cy="3968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DE22606-6F1C-CD2B-A6C9-F6F9445820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br>
              <a:rPr lang="tr-TR" altLang="tr-TR" sz="3400"/>
            </a:br>
            <a:r>
              <a:rPr lang="tr-TR" altLang="tr-TR" sz="3400"/>
              <a:t>Tepki Dönemi (Devam)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70E717E-12FE-6359-568F-91358E5011B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41350" y="1895475"/>
            <a:ext cx="7926388" cy="3438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600"/>
              <a:t>Afet durumunu hatırlatan uyaranlardan </a:t>
            </a:r>
            <a:r>
              <a:rPr lang="tr-TR" altLang="tr-TR" sz="2600" b="1"/>
              <a:t>kaçınma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600"/>
              <a:t>Afet ile ilgili tekrar eden düşünceler ve hayaller (</a:t>
            </a:r>
            <a:r>
              <a:rPr lang="tr-TR" altLang="tr-TR" sz="2600" b="1"/>
              <a:t>flashback</a:t>
            </a:r>
            <a:r>
              <a:rPr lang="tr-TR" altLang="tr-TR" sz="2600"/>
              <a:t>)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600"/>
              <a:t>Korkutucu, dehşet verici </a:t>
            </a:r>
            <a:r>
              <a:rPr lang="tr-TR" altLang="tr-TR" sz="2600" b="1"/>
              <a:t>rüyalar ve kabuslar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600"/>
              <a:t>Tüm bu tepkiler çok korkutucudur ve afetzede ürker ve delireceğini düşünebilir. 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706AEB0E-594C-10F5-B655-E716864D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400800"/>
            <a:ext cx="5181600" cy="3206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BB3CD22-2797-2881-E15B-444C0B2C61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br>
              <a:rPr lang="tr-TR" altLang="tr-TR" sz="3400"/>
            </a:br>
            <a:r>
              <a:rPr lang="tr-TR" altLang="tr-TR" sz="3400"/>
              <a:t>Afetlerden Kimler Etkilenir?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FEC3E86-B83F-BA05-46FC-14BADCEDD42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600"/>
              <a:t>Afete maruz kalanlar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600"/>
              <a:t>Afette yakınlarını kaybedenler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600"/>
              <a:t>Mal varlığını kaybedenler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600"/>
              <a:t>Arama kurtarma ekipleri; afet çalışanları; medya mensupları; gönüllüler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600"/>
              <a:t>Görgü tanıkları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600"/>
              <a:t>TV ve sosyal medyadan izleyenler ve  dinleyenler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600"/>
              <a:t>Doğrudan ve dolaylı…. 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3E0BEBF-F133-6A67-3A78-D2C15B35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7800" y="6324600"/>
            <a:ext cx="5486400" cy="3079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REHBERLİK VE PSİKOLOJİK DANIŞMA ANA BİLİM DALI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64376B9-780A-09B5-F049-99836268FF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188325" cy="1066800"/>
          </a:xfrm>
        </p:spPr>
        <p:txBody>
          <a:bodyPr anchor="ctr"/>
          <a:lstStyle/>
          <a:p>
            <a:pPr algn="ctr" eaLnBrk="1" hangingPunct="1"/>
            <a:r>
              <a:rPr lang="tr-TR" altLang="tr-TR" sz="3200"/>
              <a:t>III: İşlemleme ve Üzerinden Geçme Dönemi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90596B0-DF73-AB46-A54F-722C4B1333B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382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400" dirty="0"/>
              <a:t>Afetzede artık afet ile ilgili </a:t>
            </a:r>
            <a:r>
              <a:rPr lang="tr-TR" altLang="tr-TR" sz="2400" b="1" dirty="0"/>
              <a:t>konuşmak istemez</a:t>
            </a:r>
            <a:r>
              <a:rPr lang="tr-TR" altLang="tr-TR" sz="2400" dirty="0"/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400" dirty="0"/>
              <a:t>Kaybettikleri için </a:t>
            </a:r>
            <a:r>
              <a:rPr lang="tr-TR" altLang="tr-TR" sz="2400" b="1" dirty="0"/>
              <a:t>yas tutar</a:t>
            </a:r>
            <a:r>
              <a:rPr lang="tr-TR" altLang="tr-TR" sz="2400" dirty="0"/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400" dirty="0"/>
              <a:t>İşlemleme </a:t>
            </a:r>
            <a:r>
              <a:rPr lang="tr-TR" altLang="tr-TR" sz="2400" b="1" dirty="0"/>
              <a:t>içsel </a:t>
            </a:r>
            <a:r>
              <a:rPr lang="tr-TR" altLang="tr-TR" sz="2400" dirty="0"/>
              <a:t>olarak devam eder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/>
              <a:t>Üzüntü, özlem </a:t>
            </a:r>
            <a:r>
              <a:rPr lang="tr-TR" altLang="tr-TR" sz="2400" dirty="0"/>
              <a:t>gibi güçlü duygular yaşayabilir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400" dirty="0"/>
              <a:t>Hafıza ve dikkat sorunları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400" dirty="0"/>
              <a:t>Kişilerarası ilişkilerde sorunlar, sinirlilik ve çatışmalar, dış kaynaklara/kişilere öfke patlamaları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altLang="tr-TR" sz="2400" dirty="0"/>
              <a:t>Yalnız bırakılmak ister, psikolojik olarak orada değildir 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B0E012D-8F15-7A72-0C5D-052C3A3D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200" y="6392863"/>
            <a:ext cx="5257800" cy="3206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69BCF62-C7B3-38F4-B5AD-114E0F432D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990600"/>
          </a:xfrm>
        </p:spPr>
        <p:txBody>
          <a:bodyPr anchor="ctr"/>
          <a:lstStyle/>
          <a:p>
            <a:pPr eaLnBrk="1" hangingPunct="1"/>
            <a:r>
              <a:rPr lang="tr-TR" altLang="tr-TR" b="1"/>
              <a:t>Neler Yapılabilir?</a:t>
            </a:r>
            <a:r>
              <a:rPr lang="tr-TR" altLang="tr-TR"/>
              <a:t> 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9FF8A35-9E19-2A37-4B67-7807FAF452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tr-TR" altLang="tr-TR" sz="2400"/>
              <a:t>Normal rutine dönülmesi, işe/okula gitmek gibi, </a:t>
            </a:r>
            <a:r>
              <a:rPr lang="tr-TR" altLang="tr-TR" sz="2400" b="1"/>
              <a:t>kontrol duygusu </a:t>
            </a:r>
            <a:r>
              <a:rPr lang="tr-TR" altLang="tr-TR" sz="2400"/>
              <a:t>verir ve </a:t>
            </a:r>
            <a:r>
              <a:rPr lang="tr-TR" altLang="tr-TR" sz="2400" b="1"/>
              <a:t>sosyal destek </a:t>
            </a:r>
            <a:r>
              <a:rPr lang="tr-TR" altLang="tr-TR" sz="2400"/>
              <a:t>getirir.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endParaRPr lang="tr-TR" altLang="tr-TR" sz="2400"/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tr-TR" altLang="tr-TR" sz="2400" b="1"/>
              <a:t>Gelecek perspektifi </a:t>
            </a:r>
            <a:r>
              <a:rPr lang="tr-TR" altLang="tr-TR" sz="2400"/>
              <a:t>yaratmak: Gelecekte neler olacağını bilebilirim, olacakları ben etkileyebilirim, çaresiz değilim, kontrol edebilirim, umut aşılamak. </a:t>
            </a:r>
          </a:p>
          <a:p>
            <a:pPr eaLnBrk="1" hangingPunct="1"/>
            <a:endParaRPr lang="tr-TR" alt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F42BBA6C-BB47-2762-7DBC-62C3E749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6400800"/>
            <a:ext cx="5715000" cy="3206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D7DCAA7-EF3C-0A7E-1364-7A285CF52D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tr-TR" altLang="tr-TR" sz="3400"/>
              <a:t>IV: İyileşme/ Yeniden Oryantasyon Dönemi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A603C36-F5D8-AC7F-ED24-6879E93E7E8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2133600"/>
            <a:ext cx="7993063" cy="38862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altLang="tr-TR"/>
              <a:t> </a:t>
            </a:r>
            <a:r>
              <a:rPr lang="tr-TR" altLang="tr-TR" sz="2400"/>
              <a:t>Olanları kabul etme ile başlar 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altLang="tr-TR" sz="2400"/>
              <a:t> Tepkilerin şiddeti azalır 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altLang="tr-TR" sz="2400"/>
              <a:t> Afetzede günlük hayatta olanlara ilgi göstermeye başlar 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altLang="tr-TR" sz="2400"/>
              <a:t>Gelecekle ilgili planlar yapılır 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altLang="tr-TR" sz="2400"/>
              <a:t>Duygusal olarak kendini daha iyi hisseder </a:t>
            </a:r>
          </a:p>
          <a:p>
            <a:pPr eaLnBrk="1" hangingPunct="1"/>
            <a:endParaRPr lang="tr-TR" alt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FD59B69-8759-A91E-CC36-0ACE30CC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5715000" cy="3206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EEC200C-F3BB-4921-9D61-64CB15E92C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altLang="tr-TR"/>
              <a:t>IV: İyileşme (devam)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3D52C20-FA76-0351-204B-61121636BA5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905000"/>
            <a:ext cx="80010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altLang="tr-TR" sz="2400"/>
              <a:t>Afet/travma olayı yaşamının, anılarının bir parçası haline gelir.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altLang="tr-TR" sz="2400"/>
              <a:t>Tüm olanları işlemleyebilmek için zaman gereklidir.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altLang="tr-TR" sz="2400"/>
              <a:t>Bazı başa çıkma stratejileri (inkar, bastırma, kaçınma) engelleyicidir. 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altLang="tr-TR" sz="2400"/>
              <a:t>Belli dönemlerde takılma olabilir ve afet sonrası tüm yaşam etkilenebilir.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tr-TR" alt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572323FB-21CF-70B2-0E4D-67400F6A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2600" y="6403975"/>
            <a:ext cx="5181600" cy="317500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F6DD458-6E4B-8BB7-FDAA-46F51BAF6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Başa Çıkma</a:t>
            </a:r>
            <a:endParaRPr lang="en-US" altLang="tr-TR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EBE1A79C-5E46-5E70-C5D8-16412BC34F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81938" cy="2514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altLang="tr-TR" sz="2000" dirty="0"/>
              <a:t>Unutmayın hepimizin doğal başa çıkma yolları vardır.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sz="2000" dirty="0"/>
              <a:t>Güçlü yanlarınızı hatırlayın (çalıştık, okuduk, ilişkiler kurduk)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en-US" sz="2000" dirty="0"/>
              <a:t>Önemli yaşam kararları bu dönemde verilmemeli (evlat edinme vb.)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sz="2000" dirty="0"/>
              <a:t>Olumsuz stratejilerden kaçınarak olumlu başa çıkma stratejilerini kullanın.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7C6708F-D0E6-DCCD-F8D3-E31F08BE94EF}"/>
              </a:ext>
            </a:extLst>
          </p:cNvPr>
          <p:cNvSpPr/>
          <p:nvPr/>
        </p:nvSpPr>
        <p:spPr>
          <a:xfrm>
            <a:off x="609600" y="4648200"/>
            <a:ext cx="79248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CC0000"/>
              </a:buClr>
              <a:defRPr/>
            </a:pPr>
            <a:r>
              <a:rPr lang="tr-TR" altLang="tr-TR" sz="2400" b="1" kern="0" dirty="0">
                <a:solidFill>
                  <a:srgbClr val="000000"/>
                </a:solidFill>
              </a:rPr>
              <a:t>Bu durum daha güçlü hissetmenize ve </a:t>
            </a:r>
            <a:r>
              <a:rPr lang="tr-TR" altLang="tr-TR" sz="2400" b="1" kern="0" dirty="0">
                <a:solidFill>
                  <a:srgbClr val="FF0000"/>
                </a:solidFill>
              </a:rPr>
              <a:t>kontrol duygusunu </a:t>
            </a:r>
            <a:r>
              <a:rPr lang="tr-TR" altLang="tr-TR" sz="2400" b="1" kern="0" dirty="0">
                <a:solidFill>
                  <a:srgbClr val="000000"/>
                </a:solidFill>
              </a:rPr>
              <a:t>yeniden kazanmanıza yardım edecektir. </a:t>
            </a:r>
            <a:endParaRPr lang="en-US" altLang="tr-TR" sz="2400" b="1" kern="0" dirty="0">
              <a:solidFill>
                <a:srgbClr val="000000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5B85033-177F-626B-2D06-93F64364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324600"/>
            <a:ext cx="5638800" cy="3968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Başlık 1">
            <a:extLst>
              <a:ext uri="{FF2B5EF4-FFF2-40B4-BE49-F238E27FC236}">
                <a16:creationId xmlns:a16="http://schemas.microsoft.com/office/drawing/2014/main" id="{6AA72F06-8A01-ABDC-6941-3F7D1954F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Başa Çıkma</a:t>
            </a:r>
          </a:p>
        </p:txBody>
      </p:sp>
      <p:sp>
        <p:nvSpPr>
          <p:cNvPr id="34819" name="İçerik Yer Tutucusu 2">
            <a:extLst>
              <a:ext uri="{FF2B5EF4-FFF2-40B4-BE49-F238E27FC236}">
                <a16:creationId xmlns:a16="http://schemas.microsoft.com/office/drawing/2014/main" id="{6880D2B0-4AEF-7710-17F0-3EBF585471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881938" cy="3581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tr-TR" altLang="tr-TR" sz="2000" dirty="0">
                <a:solidFill>
                  <a:srgbClr val="FF0000"/>
                </a:solidFill>
              </a:rPr>
              <a:t>Hayata hiçbir şey olmamış </a:t>
            </a:r>
            <a:r>
              <a:rPr lang="tr-TR" altLang="tr-TR" sz="2000" dirty="0"/>
              <a:t>gibi devam etmek mümkün değil </a:t>
            </a:r>
            <a:r>
              <a:rPr lang="tr-TR" altLang="tr-TR" sz="2000" dirty="0" err="1">
                <a:solidFill>
                  <a:srgbClr val="FF0000"/>
                </a:solidFill>
              </a:rPr>
              <a:t>ama</a:t>
            </a:r>
            <a:r>
              <a:rPr lang="tr-TR" altLang="tr-TR" sz="2000" dirty="0">
                <a:solidFill>
                  <a:srgbClr val="FF0000"/>
                </a:solidFill>
              </a:rPr>
              <a:t> yaşam devam etmeli</a:t>
            </a:r>
          </a:p>
          <a:p>
            <a:pPr>
              <a:spcAft>
                <a:spcPts val="600"/>
              </a:spcAft>
            </a:pPr>
            <a:r>
              <a:rPr lang="tr-TR" altLang="tr-TR" sz="2000" dirty="0"/>
              <a:t>Herkesin bir araya geldiği</a:t>
            </a:r>
            <a:r>
              <a:rPr lang="tr-TR" altLang="tr-TR" sz="2000" dirty="0">
                <a:solidFill>
                  <a:srgbClr val="FF0000"/>
                </a:solidFill>
              </a:rPr>
              <a:t> rutinlere </a:t>
            </a:r>
            <a:r>
              <a:rPr lang="tr-TR" altLang="tr-TR" sz="2000" dirty="0"/>
              <a:t>yakın olunmalı (</a:t>
            </a:r>
            <a:r>
              <a:rPr lang="tr-TR" altLang="tr-TR" sz="2000" dirty="0">
                <a:solidFill>
                  <a:schemeClr val="accent2"/>
                </a:solidFill>
              </a:rPr>
              <a:t>c</a:t>
            </a:r>
            <a:r>
              <a:rPr lang="tr-TR" altLang="tr-TR" sz="2000" dirty="0">
                <a:solidFill>
                  <a:srgbClr val="FF0000"/>
                </a:solidFill>
              </a:rPr>
              <a:t>anlılık verir, </a:t>
            </a:r>
            <a:r>
              <a:rPr lang="tr-TR" altLang="tr-TR" sz="2000" dirty="0"/>
              <a:t>canlı hissedersek yaşam için gerekenleri yapıyoruz)</a:t>
            </a:r>
          </a:p>
          <a:p>
            <a:pPr>
              <a:spcAft>
                <a:spcPts val="600"/>
              </a:spcAft>
            </a:pPr>
            <a:r>
              <a:rPr lang="tr-TR" altLang="tr-TR" sz="2000" dirty="0"/>
              <a:t>Okullar </a:t>
            </a:r>
            <a:r>
              <a:rPr lang="tr-TR" altLang="tr-TR" sz="2000" dirty="0">
                <a:solidFill>
                  <a:srgbClr val="FF0000"/>
                </a:solidFill>
              </a:rPr>
              <a:t>her düzeyde fonksiyonel olmalı</a:t>
            </a:r>
            <a:r>
              <a:rPr lang="tr-TR" altLang="tr-TR" sz="2000" dirty="0"/>
              <a:t> </a:t>
            </a:r>
          </a:p>
          <a:p>
            <a:pPr>
              <a:spcAft>
                <a:spcPts val="600"/>
              </a:spcAft>
            </a:pPr>
            <a:r>
              <a:rPr lang="tr-TR" altLang="tr-TR" sz="2000" dirty="0"/>
              <a:t>Okullar iyileştirici /Okul merkezli toplumsal sağlık merkezleri / Öğretmenler </a:t>
            </a:r>
            <a:r>
              <a:rPr lang="tr-TR" altLang="tr-TR" sz="2000" dirty="0" err="1"/>
              <a:t>terapötik</a:t>
            </a:r>
            <a:r>
              <a:rPr lang="tr-TR" altLang="tr-TR" sz="2000" dirty="0"/>
              <a:t> taşıyıcılar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6382A04B-1D45-793D-92F0-FC26FC72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6477000" cy="3206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Başlık 1">
            <a:extLst>
              <a:ext uri="{FF2B5EF4-FFF2-40B4-BE49-F238E27FC236}">
                <a16:creationId xmlns:a16="http://schemas.microsoft.com/office/drawing/2014/main" id="{443A67BF-79A7-B270-0B2A-A0080928B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b="1"/>
              <a:t>Olumsuz başa çıkma stratejilerinden kaçının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540C16-9073-A219-A08D-8292453E7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881938" cy="39624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r-TR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Bütün gün uyumayın.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r-TR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Dinlenmeden veya rahatlamadan bütün gün çalışmayın.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r-TR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Kendinizi arkadaşlarınızdan veya sevdiklerinizden soyutlamayın.</a:t>
            </a:r>
            <a:r>
              <a:rPr lang="tr-TR" altLang="tr-TR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r-TR" altLang="tr-TR" sz="2400">
                <a:latin typeface="Calibri" panose="020F0502020204030204" pitchFamily="34" charset="0"/>
                <a:cs typeface="Calibri" panose="020F0502020204030204" pitchFamily="34" charset="0"/>
              </a:rPr>
              <a:t>Kopuk olmak ve yalnız olmak önemli risk faktörüdür.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r-TR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Temel kişisel ihtiyaçlarınızı/temizliğinizi ihmal etmeyin.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r-TR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Uyuşturucu madde, sigara ve alkol kullanmayın.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41B36006-052B-1D05-AF20-793329D2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5715000" cy="3206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Başlık 1">
            <a:extLst>
              <a:ext uri="{FF2B5EF4-FFF2-40B4-BE49-F238E27FC236}">
                <a16:creationId xmlns:a16="http://schemas.microsoft.com/office/drawing/2014/main" id="{EBB3BC98-646C-8D3B-8FB6-319C87B52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b="1"/>
              <a:t>Olumlu başa çıkma stratejilerinizi güçlendirin-1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B8E721-555C-8EE6-BB54-9BB42AA0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7805738" cy="41148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400" kern="1200" dirty="0">
                <a:solidFill>
                  <a:prstClr val="black"/>
                </a:solidFill>
                <a:latin typeface="Calibri"/>
              </a:rPr>
              <a:t>Yeterince </a:t>
            </a:r>
            <a:r>
              <a:rPr lang="tr-TR" sz="2400" b="1" kern="1200" dirty="0">
                <a:solidFill>
                  <a:prstClr val="black"/>
                </a:solidFill>
                <a:latin typeface="Calibri"/>
              </a:rPr>
              <a:t>dinlenin</a:t>
            </a:r>
            <a:r>
              <a:rPr lang="tr-TR" sz="2400" kern="12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400" kern="1200" dirty="0">
                <a:solidFill>
                  <a:prstClr val="black"/>
                </a:solidFill>
                <a:latin typeface="Calibri"/>
              </a:rPr>
              <a:t>Mümkün olduğunca </a:t>
            </a:r>
            <a:r>
              <a:rPr lang="tr-TR" sz="2400" b="1" kern="1200" dirty="0">
                <a:solidFill>
                  <a:prstClr val="black"/>
                </a:solidFill>
                <a:latin typeface="Calibri"/>
              </a:rPr>
              <a:t>düzenli yiyin ve su için</a:t>
            </a:r>
            <a:r>
              <a:rPr lang="tr-TR" sz="2400" kern="12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400" kern="1200" dirty="0">
                <a:solidFill>
                  <a:prstClr val="black"/>
                </a:solidFill>
                <a:latin typeface="Calibri"/>
              </a:rPr>
              <a:t>Aile ve arkadaşlarınızla </a:t>
            </a:r>
            <a:r>
              <a:rPr lang="tr-TR" sz="2400" b="1" kern="1200" dirty="0">
                <a:solidFill>
                  <a:prstClr val="black"/>
                </a:solidFill>
                <a:latin typeface="Calibri"/>
              </a:rPr>
              <a:t>konuşun ve vakit geçirin</a:t>
            </a:r>
            <a:r>
              <a:rPr lang="tr-TR" sz="2400" kern="12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400" kern="1200" dirty="0">
                <a:solidFill>
                  <a:prstClr val="black"/>
                </a:solidFill>
                <a:latin typeface="Calibri"/>
              </a:rPr>
              <a:t>Sıkıntılarınızı </a:t>
            </a:r>
            <a:r>
              <a:rPr lang="tr-TR" sz="2400" b="1" kern="1200" dirty="0">
                <a:solidFill>
                  <a:prstClr val="black"/>
                </a:solidFill>
                <a:latin typeface="Calibri"/>
              </a:rPr>
              <a:t>güvendiğiniz biriyle konuşun</a:t>
            </a:r>
            <a:r>
              <a:rPr lang="tr-TR" sz="2400" kern="12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400" b="1" kern="1200" dirty="0">
                <a:solidFill>
                  <a:prstClr val="black"/>
                </a:solidFill>
                <a:latin typeface="Calibri"/>
              </a:rPr>
              <a:t>Rahatlamanıza </a:t>
            </a:r>
            <a:r>
              <a:rPr lang="tr-TR" sz="2400" kern="1200" dirty="0">
                <a:solidFill>
                  <a:prstClr val="black"/>
                </a:solidFill>
                <a:latin typeface="Calibri"/>
              </a:rPr>
              <a:t>yardımcı olacak </a:t>
            </a:r>
            <a:r>
              <a:rPr lang="tr-TR" sz="2400" b="1" kern="1200" dirty="0">
                <a:solidFill>
                  <a:prstClr val="black"/>
                </a:solidFill>
                <a:latin typeface="Calibri"/>
              </a:rPr>
              <a:t>faaliyetler </a:t>
            </a:r>
            <a:r>
              <a:rPr lang="tr-TR" sz="2400" kern="1200" dirty="0">
                <a:solidFill>
                  <a:prstClr val="black"/>
                </a:solidFill>
                <a:latin typeface="Calibri"/>
              </a:rPr>
              <a:t>yapın (yürümek, şarkı söylemek, dua etmek, çocuklarla oynamak gibi).</a:t>
            </a:r>
            <a:r>
              <a:rPr lang="tr-TR" altLang="tr-TR" sz="2400" dirty="0"/>
              <a:t> </a:t>
            </a:r>
            <a:r>
              <a:rPr lang="tr-TR" altLang="tr-TR" sz="2000" dirty="0">
                <a:solidFill>
                  <a:schemeClr val="accent2"/>
                </a:solidFill>
              </a:rPr>
              <a:t>İçinden gelmezse de zorlayarak yapın</a:t>
            </a:r>
            <a:r>
              <a:rPr lang="tr-TR" altLang="tr-TR" sz="2000" dirty="0"/>
              <a:t>.</a:t>
            </a:r>
            <a:endParaRPr lang="tr-TR" sz="2000" kern="12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400" kern="1200" dirty="0">
                <a:solidFill>
                  <a:prstClr val="black"/>
                </a:solidFill>
                <a:latin typeface="Calibri"/>
              </a:rPr>
              <a:t>Fiziksel </a:t>
            </a:r>
            <a:r>
              <a:rPr lang="tr-TR" sz="2400" b="1" kern="1200" dirty="0">
                <a:solidFill>
                  <a:prstClr val="black"/>
                </a:solidFill>
                <a:latin typeface="Calibri"/>
              </a:rPr>
              <a:t>egzersiz</a:t>
            </a:r>
            <a:r>
              <a:rPr lang="tr-TR" sz="2400" kern="1200" dirty="0">
                <a:solidFill>
                  <a:prstClr val="black"/>
                </a:solidFill>
                <a:latin typeface="Calibri"/>
              </a:rPr>
              <a:t> yapın.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400" kern="1200" dirty="0">
                <a:solidFill>
                  <a:prstClr val="black"/>
                </a:solidFill>
                <a:latin typeface="Calibri"/>
              </a:rPr>
              <a:t>Krizdeki </a:t>
            </a:r>
            <a:r>
              <a:rPr lang="tr-TR" sz="2400" b="1" kern="1200" dirty="0">
                <a:solidFill>
                  <a:prstClr val="black"/>
                </a:solidFill>
                <a:latin typeface="Calibri"/>
              </a:rPr>
              <a:t>başkalarına yardım etmenin </a:t>
            </a:r>
            <a:r>
              <a:rPr lang="tr-TR" sz="2400" kern="1200" dirty="0">
                <a:solidFill>
                  <a:prstClr val="black"/>
                </a:solidFill>
                <a:latin typeface="Calibri"/>
              </a:rPr>
              <a:t>güvenli yollarını bulun ve toplumsal faaliyetlere katılın</a:t>
            </a:r>
            <a:endParaRPr lang="tr-TR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798F4105-9D87-F1F5-E449-EA27919E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7800" y="6403975"/>
            <a:ext cx="5867400" cy="317500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2A0BCB7-1846-AFCC-8617-52FF1672F8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990600"/>
          </a:xfrm>
        </p:spPr>
        <p:txBody>
          <a:bodyPr anchor="ctr"/>
          <a:lstStyle/>
          <a:p>
            <a:pPr eaLnBrk="1" hangingPunct="1"/>
            <a:r>
              <a:rPr lang="tr-TR" altLang="tr-TR" sz="3600" b="1"/>
              <a:t>Olumlu başa çıkma stratejilerinizi güçlendirin-2</a:t>
            </a:r>
            <a:endParaRPr lang="tr-TR" altLang="tr-TR" sz="360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B4A04AD-E7D0-BD19-4A99-899A381888D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tr-TR" altLang="tr-TR" sz="2000">
                <a:solidFill>
                  <a:schemeClr val="accent2"/>
                </a:solidFill>
              </a:rPr>
              <a:t>Duygularını dışarı vurmak </a:t>
            </a:r>
            <a:r>
              <a:rPr lang="tr-TR" altLang="tr-TR" sz="2000"/>
              <a:t>(günlük tutmak, yazmak, sanat, paylaşma) sağaltıcıdır.</a:t>
            </a:r>
          </a:p>
          <a:p>
            <a:pPr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tr-TR" altLang="tr-TR" sz="2000"/>
              <a:t>Normal rutine dönülmesi, işe gitmek vb. </a:t>
            </a:r>
            <a:r>
              <a:rPr lang="tr-TR" altLang="tr-TR" sz="2000">
                <a:solidFill>
                  <a:schemeClr val="accent2"/>
                </a:solidFill>
              </a:rPr>
              <a:t>kontrol duygusu verir ve sosyal destek</a:t>
            </a:r>
            <a:r>
              <a:rPr lang="tr-TR" altLang="tr-TR" sz="2000"/>
              <a:t> getirir.</a:t>
            </a:r>
          </a:p>
          <a:p>
            <a:pPr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tr-TR" altLang="tr-TR" sz="2000"/>
              <a:t>İnsanlarla ilişkide kalmak, </a:t>
            </a:r>
            <a:r>
              <a:rPr lang="tr-TR" altLang="tr-TR" sz="2000">
                <a:solidFill>
                  <a:schemeClr val="accent2"/>
                </a:solidFill>
              </a:rPr>
              <a:t>tabi ki yalnız kalmak istediğiniz </a:t>
            </a:r>
            <a:r>
              <a:rPr lang="tr-TR" altLang="tr-TR" sz="2000"/>
              <a:t>anlarda olacaktır.</a:t>
            </a:r>
          </a:p>
          <a:p>
            <a:pPr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tr-TR" altLang="tr-TR" sz="2000"/>
              <a:t>Dayanışma ve yardımlaşma faaliyetlerine katılmak iyi geliyor; </a:t>
            </a:r>
            <a:r>
              <a:rPr lang="tr-TR" altLang="tr-TR" sz="2000">
                <a:solidFill>
                  <a:schemeClr val="accent2"/>
                </a:solidFill>
              </a:rPr>
              <a:t>bir anlam yaratmanıza </a:t>
            </a:r>
            <a:r>
              <a:rPr lang="tr-TR" altLang="tr-TR" sz="2000"/>
              <a:t>yardım eder.</a:t>
            </a:r>
          </a:p>
          <a:p>
            <a:pPr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tr-TR" altLang="tr-TR" sz="2000"/>
              <a:t>Kısa hedefler belirlemek</a:t>
            </a:r>
          </a:p>
          <a:p>
            <a:pPr eaLnBrk="1" hangingPunct="1">
              <a:spcAft>
                <a:spcPts val="600"/>
              </a:spcAft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tr-TR" altLang="tr-TR" sz="2000"/>
              <a:t>Gelecek perspektifi yaratmak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Char char="v"/>
            </a:pPr>
            <a:endParaRPr lang="tr-TR" altLang="tr-TR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00878FE2-7A69-F6B2-B22D-8582C910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400800"/>
            <a:ext cx="5715000" cy="39052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Başlık 1">
            <a:extLst>
              <a:ext uri="{FF2B5EF4-FFF2-40B4-BE49-F238E27FC236}">
                <a16:creationId xmlns:a16="http://schemas.microsoft.com/office/drawing/2014/main" id="{B1B06344-3133-CF8D-2AC3-A6B619C6B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b="1"/>
              <a:t>Olumlu başa çıkma stratejilerinizi güçlendirin-3</a:t>
            </a:r>
            <a:endParaRPr lang="tr-TR" altLang="tr-TR" sz="3200"/>
          </a:p>
        </p:txBody>
      </p:sp>
      <p:sp>
        <p:nvSpPr>
          <p:cNvPr id="64515" name="İçerik Yer Tutucusu 2">
            <a:extLst>
              <a:ext uri="{FF2B5EF4-FFF2-40B4-BE49-F238E27FC236}">
                <a16:creationId xmlns:a16="http://schemas.microsoft.com/office/drawing/2014/main" id="{52EC5196-9760-E864-36B8-922EE09A34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881938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altLang="tr-TR" sz="2000" dirty="0"/>
              <a:t>Yasınızı tutun.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en-US" sz="2000" dirty="0">
                <a:solidFill>
                  <a:schemeClr val="accent2"/>
                </a:solidFill>
              </a:rPr>
              <a:t>Kendinize zaman verin </a:t>
            </a:r>
            <a:r>
              <a:rPr lang="tr-TR" altLang="en-US" sz="2000" dirty="0"/>
              <a:t>(büyük bir olay, çaresizlik, kaygı, üzüntü yaşadığını fark et ve zaman tanı).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en-US" sz="2000" dirty="0">
                <a:solidFill>
                  <a:srgbClr val="C00000"/>
                </a:solidFill>
              </a:rPr>
              <a:t>Güçsüzlük değil</a:t>
            </a:r>
            <a:r>
              <a:rPr lang="tr-TR" altLang="en-US" sz="2000" dirty="0"/>
              <a:t>, doğal duygular. Kendinize </a:t>
            </a:r>
            <a:r>
              <a:rPr lang="tr-TR" altLang="en-US" sz="2000" dirty="0">
                <a:solidFill>
                  <a:srgbClr val="C00000"/>
                </a:solidFill>
              </a:rPr>
              <a:t>hoşgörü </a:t>
            </a:r>
            <a:r>
              <a:rPr lang="tr-TR" altLang="en-US" sz="2000" dirty="0"/>
              <a:t>gösterin. </a:t>
            </a:r>
            <a:endParaRPr lang="tr-TR" altLang="tr-TR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sz="2000" dirty="0"/>
              <a:t>Yakınlarınızla </a:t>
            </a:r>
            <a:r>
              <a:rPr lang="tr-TR" altLang="tr-TR" sz="2000" dirty="0">
                <a:solidFill>
                  <a:srgbClr val="C00000"/>
                </a:solidFill>
              </a:rPr>
              <a:t>farklı konularda </a:t>
            </a:r>
            <a:r>
              <a:rPr lang="tr-TR" altLang="tr-TR" sz="2000" dirty="0"/>
              <a:t>da konuşun.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en-US" sz="2000" dirty="0">
                <a:solidFill>
                  <a:srgbClr val="C00000"/>
                </a:solidFill>
              </a:rPr>
              <a:t>Güvenlik önlemlerini </a:t>
            </a:r>
            <a:r>
              <a:rPr lang="tr-TR" altLang="en-US" sz="2000" dirty="0"/>
              <a:t>alın, gerçek bir tehlikede rahat hissetmedeyiz tetikleniriz.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sz="2000" dirty="0"/>
              <a:t>Felaket görüntülerine tekrar tekrar maruz kalmamaya çalışın, bilgi önemli </a:t>
            </a:r>
            <a:r>
              <a:rPr lang="tr-TR" altLang="tr-TR" sz="2000" dirty="0" err="1"/>
              <a:t>ama</a:t>
            </a:r>
            <a:r>
              <a:rPr lang="tr-TR" altLang="tr-TR" sz="2000" dirty="0"/>
              <a:t> sürekli maruz kalmak travmayı yükler, </a:t>
            </a:r>
            <a:r>
              <a:rPr lang="tr-TR" altLang="tr-TR" sz="2000" dirty="0">
                <a:solidFill>
                  <a:srgbClr val="C00000"/>
                </a:solidFill>
              </a:rPr>
              <a:t>dikkatinizi başka yere vermeye çalışın.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sz="2000" dirty="0"/>
              <a:t>Olabildiğince </a:t>
            </a:r>
            <a:r>
              <a:rPr lang="tr-TR" altLang="tr-TR" sz="2000" dirty="0">
                <a:solidFill>
                  <a:srgbClr val="C00000"/>
                </a:solidFill>
              </a:rPr>
              <a:t>düzenli alışkanlıklar </a:t>
            </a:r>
            <a:r>
              <a:rPr lang="tr-TR" altLang="tr-TR" sz="2000" dirty="0"/>
              <a:t>oluşturun.</a:t>
            </a:r>
          </a:p>
          <a:p>
            <a:pPr>
              <a:buFont typeface="Wingdings" panose="05000000000000000000" pitchFamily="2" charset="2"/>
              <a:buNone/>
            </a:pPr>
            <a:endParaRPr lang="tr-TR" altLang="tr-TR" sz="1800" dirty="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99C6D115-6EEA-EF93-EE25-388A25E9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0" y="6477000"/>
            <a:ext cx="5257800" cy="2444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622F69F-1A96-DCE5-E212-CD6104D06A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382000" cy="1143000"/>
          </a:xfrm>
        </p:spPr>
        <p:txBody>
          <a:bodyPr anchor="ctr"/>
          <a:lstStyle/>
          <a:p>
            <a:pPr eaLnBrk="1" hangingPunct="1"/>
            <a:r>
              <a:rPr lang="tr-TR" altLang="tr-TR" sz="3600" b="1">
                <a:solidFill>
                  <a:schemeClr val="tx1"/>
                </a:solidFill>
              </a:rPr>
              <a:t>Afet olayın kendisi değil, doğurduğu sonuçlardır.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B54B255-C13F-F6EF-8B2B-B55F68C233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958138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/>
              <a:t>	</a:t>
            </a:r>
            <a:endParaRPr lang="tr-TR" altLang="tr-TR" sz="3500"/>
          </a:p>
        </p:txBody>
      </p:sp>
      <p:sp>
        <p:nvSpPr>
          <p:cNvPr id="11268" name="AutoShape 5" descr="Z">
            <a:extLst>
              <a:ext uri="{FF2B5EF4-FFF2-40B4-BE49-F238E27FC236}">
                <a16:creationId xmlns:a16="http://schemas.microsoft.com/office/drawing/2014/main" id="{4B859056-5DD3-1220-4E81-C3E79D8C34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pic>
        <p:nvPicPr>
          <p:cNvPr id="11269" name="Picture 6">
            <a:extLst>
              <a:ext uri="{FF2B5EF4-FFF2-40B4-BE49-F238E27FC236}">
                <a16:creationId xmlns:a16="http://schemas.microsoft.com/office/drawing/2014/main" id="{F773D933-8407-A8B0-34FA-7AB6D2484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21013"/>
            <a:ext cx="41910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7">
            <a:extLst>
              <a:ext uri="{FF2B5EF4-FFF2-40B4-BE49-F238E27FC236}">
                <a16:creationId xmlns:a16="http://schemas.microsoft.com/office/drawing/2014/main" id="{106ACA16-4109-B2E6-9A13-3284E459E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953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44E4034B-D2AB-2F2E-673A-64BA717FD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324600"/>
            <a:ext cx="6858000" cy="3968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Başlık 2">
            <a:extLst>
              <a:ext uri="{FF2B5EF4-FFF2-40B4-BE49-F238E27FC236}">
                <a16:creationId xmlns:a16="http://schemas.microsoft.com/office/drawing/2014/main" id="{A68E13A5-7DB2-44C9-A2F4-23ED59509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Aft>
                <a:spcPts val="600"/>
              </a:spcAft>
            </a:pPr>
            <a:r>
              <a:rPr lang="tr-TR" altLang="tr-TR" sz="2800" b="1">
                <a:solidFill>
                  <a:schemeClr val="tx1"/>
                </a:solidFill>
              </a:rPr>
              <a:t>Hatırlatıcı uyaranlar=A</a:t>
            </a:r>
            <a:r>
              <a:rPr lang="tr-TR" altLang="tr-TR" sz="2800" b="1"/>
              <a:t>nda kalalım</a:t>
            </a:r>
            <a:br>
              <a:rPr lang="tr-TR" altLang="tr-TR" sz="2800" b="1"/>
            </a:br>
            <a:endParaRPr lang="tr-TR" altLang="tr-TR" sz="2400">
              <a:solidFill>
                <a:schemeClr val="tx1"/>
              </a:solidFill>
            </a:endParaRPr>
          </a:p>
        </p:txBody>
      </p:sp>
      <p:sp>
        <p:nvSpPr>
          <p:cNvPr id="39939" name="İçerik Yer Tutucusu 3">
            <a:extLst>
              <a:ext uri="{FF2B5EF4-FFF2-40B4-BE49-F238E27FC236}">
                <a16:creationId xmlns:a16="http://schemas.microsoft.com/office/drawing/2014/main" id="{6351EB65-3194-57B8-7D7B-5A96CECE52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001000" cy="34290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altLang="tr-TR" sz="2000"/>
              <a:t>İnsanlar, mekanlar, sesler, kokular, hisler ve ya günün bazı saatleri yaşanan afeti </a:t>
            </a:r>
            <a:r>
              <a:rPr lang="tr-TR" altLang="tr-TR" sz="2000" b="1"/>
              <a:t>hatırlatabilir ancak bunun afet olmadığını </a:t>
            </a:r>
            <a:r>
              <a:rPr lang="tr-TR" altLang="tr-TR" sz="2000"/>
              <a:t>kendinize hatırlatın.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altLang="tr-TR" sz="2000"/>
              <a:t>Yaşanan afeti hatırladıklarını fark ettiğinizde; Kendi kendinize; </a:t>
            </a:r>
            <a:r>
              <a:rPr lang="tr-TR" altLang="tr-TR" sz="2000" i="1">
                <a:solidFill>
                  <a:schemeClr val="accent2"/>
                </a:solidFill>
              </a:rPr>
              <a:t>«şu anda üzülüyorum/korkuyorum çünkü depremi hatırlıyorum, çünkü şu anda artçılar oluyor, ama şu anda deprem yok ve güvendeyim» </a:t>
            </a:r>
            <a:r>
              <a:rPr lang="tr-TR" altLang="tr-TR" sz="2000"/>
              <a:t>diye telkinde bulunun.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altLang="tr-TR" sz="2000"/>
              <a:t>Çevrendeki beş şeye bakıp, say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altLang="tr-TR" sz="2000"/>
              <a:t>Yeri/zemini hisset, oturduğun sandalyeyi hisset, kokulara odaklan, ne duyuyorsun (duyu organları)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tr-TR" altLang="tr-TR" sz="200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EF28195D-C9E0-40A5-CD2B-D60562B45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10200" cy="3968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D071231-6A8F-F047-3D48-6D40DDC2036E}"/>
              </a:ext>
            </a:extLst>
          </p:cNvPr>
          <p:cNvSpPr/>
          <p:nvPr/>
        </p:nvSpPr>
        <p:spPr>
          <a:xfrm>
            <a:off x="685800" y="5562600"/>
            <a:ext cx="80772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Güvendeyken güvende hissetmeyi öğrenmek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26050B30-F1CF-A143-5F8D-ACD16421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0963" name="Metin Yer Tutucusu 5">
            <a:extLst>
              <a:ext uri="{FF2B5EF4-FFF2-40B4-BE49-F238E27FC236}">
                <a16:creationId xmlns:a16="http://schemas.microsoft.com/office/drawing/2014/main" id="{491D7367-F9BA-2633-2F19-D97FFC3B7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1905000"/>
            <a:ext cx="7772400" cy="1524000"/>
          </a:xfrm>
        </p:spPr>
        <p:txBody>
          <a:bodyPr/>
          <a:lstStyle/>
          <a:p>
            <a:r>
              <a:rPr lang="tr-TR" altLang="tr-TR"/>
              <a:t>dogant@hacettepe. edu.tr</a:t>
            </a:r>
          </a:p>
        </p:txBody>
      </p:sp>
      <p:pic>
        <p:nvPicPr>
          <p:cNvPr id="40964" name="Picture 4" descr="C:\Users\TURKAN\Desktop\Documents\YAZDIĞIM KİTAP BÖLÜMLERİ\psikolojiye giriş kitabı\görseller\depositphotos_153831954-stock-photo-spa-stones-and-hyacinth.jpg">
            <a:extLst>
              <a:ext uri="{FF2B5EF4-FFF2-40B4-BE49-F238E27FC236}">
                <a16:creationId xmlns:a16="http://schemas.microsoft.com/office/drawing/2014/main" id="{618ABD70-D247-DCB7-A946-0164331E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406900"/>
            <a:ext cx="77962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Alt Bilgi Yer Tutucusu 1">
            <a:extLst>
              <a:ext uri="{FF2B5EF4-FFF2-40B4-BE49-F238E27FC236}">
                <a16:creationId xmlns:a16="http://schemas.microsoft.com/office/drawing/2014/main" id="{7E0E39B3-9C40-1989-6A16-B80B8CD24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676400" y="6400800"/>
            <a:ext cx="5562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tr-TR" altLang="tr-TR" sz="1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2311B802-0864-93ED-21B4-2D6876C47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28863"/>
            <a:ext cx="6400800" cy="523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800">
                <a:solidFill>
                  <a:srgbClr val="1155CC"/>
                </a:solidFill>
                <a:latin typeface="Arial" panose="020B0604020202020204" pitchFamily="34" charset="0"/>
              </a:rPr>
              <a:t>http://www.pdr.hacettepe.edu.tr/</a:t>
            </a:r>
            <a:r>
              <a:rPr lang="tr-TR" altLang="tr-TR" sz="28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1">
            <a:extLst>
              <a:ext uri="{FF2B5EF4-FFF2-40B4-BE49-F238E27FC236}">
                <a16:creationId xmlns:a16="http://schemas.microsoft.com/office/drawing/2014/main" id="{EBB18D2D-0F5B-26D8-40FA-134A660DE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944562"/>
          </a:xfrm>
        </p:spPr>
        <p:txBody>
          <a:bodyPr/>
          <a:lstStyle/>
          <a:p>
            <a:r>
              <a:rPr lang="tr-TR" altLang="tr-TR" sz="4000"/>
              <a:t>Afet Türleri </a:t>
            </a:r>
            <a:endParaRPr lang="tr-TR" altLang="tr-TR"/>
          </a:p>
        </p:txBody>
      </p:sp>
      <p:sp>
        <p:nvSpPr>
          <p:cNvPr id="12291" name="Metin Yer Tutucusu 2">
            <a:extLst>
              <a:ext uri="{FF2B5EF4-FFF2-40B4-BE49-F238E27FC236}">
                <a16:creationId xmlns:a16="http://schemas.microsoft.com/office/drawing/2014/main" id="{B606E4D1-B7A3-9A7D-14DA-D32866BDA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040188" cy="609600"/>
          </a:xfrm>
        </p:spPr>
        <p:txBody>
          <a:bodyPr/>
          <a:lstStyle/>
          <a:p>
            <a:r>
              <a:rPr lang="tr-TR" altLang="tr-TR"/>
              <a:t>Doğal Afetler</a:t>
            </a:r>
          </a:p>
        </p:txBody>
      </p:sp>
      <p:sp>
        <p:nvSpPr>
          <p:cNvPr id="12292" name="İçerik Yer Tutucusu 3">
            <a:extLst>
              <a:ext uri="{FF2B5EF4-FFF2-40B4-BE49-F238E27FC236}">
                <a16:creationId xmlns:a16="http://schemas.microsoft.com/office/drawing/2014/main" id="{FBBE83A3-5D3A-EA23-879D-E2C0C123748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33400" y="2514600"/>
            <a:ext cx="3963988" cy="3611563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12293" name="Metin Yer Tutucusu 4">
            <a:extLst>
              <a:ext uri="{FF2B5EF4-FFF2-40B4-BE49-F238E27FC236}">
                <a16:creationId xmlns:a16="http://schemas.microsoft.com/office/drawing/2014/main" id="{00A390C1-4E55-49AB-0B4E-290521840A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648200" y="1752600"/>
            <a:ext cx="40386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r>
              <a:rPr lang="tr-TR" altLang="tr-TR"/>
              <a:t>İnsan Kaynaklı Afetler</a:t>
            </a:r>
          </a:p>
        </p:txBody>
      </p:sp>
      <p:sp>
        <p:nvSpPr>
          <p:cNvPr id="12294" name="İçerik Yer Tutucusu 5">
            <a:extLst>
              <a:ext uri="{FF2B5EF4-FFF2-40B4-BE49-F238E27FC236}">
                <a16:creationId xmlns:a16="http://schemas.microsoft.com/office/drawing/2014/main" id="{81B85583-B7B6-8789-C056-CD9868F0EDEF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48200" y="2514600"/>
            <a:ext cx="4038600" cy="3611563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B2FEF88-E350-CE21-C0D0-343A824C8DCC}"/>
              </a:ext>
            </a:extLst>
          </p:cNvPr>
          <p:cNvSpPr/>
          <p:nvPr/>
        </p:nvSpPr>
        <p:spPr>
          <a:xfrm>
            <a:off x="609600" y="2514600"/>
            <a:ext cx="3733800" cy="3657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400" dirty="0">
                <a:solidFill>
                  <a:srgbClr val="FF0000"/>
                </a:solidFill>
              </a:rPr>
              <a:t>Deprem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400" dirty="0">
                <a:solidFill>
                  <a:srgbClr val="FF0000"/>
                </a:solidFill>
              </a:rPr>
              <a:t>Salgın hastalıklar</a:t>
            </a:r>
            <a:endParaRPr lang="tr-TR" altLang="tr-TR" sz="2400" dirty="0"/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400" dirty="0"/>
              <a:t>Sel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400" dirty="0"/>
              <a:t>Kasırga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400" dirty="0"/>
              <a:t>Toprak kayması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400" dirty="0"/>
              <a:t>Volkan patlaması…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defRPr/>
            </a:pPr>
            <a:endParaRPr lang="tr-TR" altLang="tr-TR" dirty="0"/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defRPr/>
            </a:pPr>
            <a:r>
              <a:rPr lang="tr-TR" altLang="tr-TR" dirty="0"/>
              <a:t> 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95FFA79-2CF4-86A6-1B6D-AA38456DB690}"/>
              </a:ext>
            </a:extLst>
          </p:cNvPr>
          <p:cNvSpPr/>
          <p:nvPr/>
        </p:nvSpPr>
        <p:spPr>
          <a:xfrm>
            <a:off x="4648200" y="2514600"/>
            <a:ext cx="4038600" cy="3657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400" dirty="0"/>
              <a:t>Kimyasal ve Nükleer kazalar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400" dirty="0"/>
              <a:t>Büyük yangınlar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400" dirty="0"/>
              <a:t>Terör Olayları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400" dirty="0"/>
              <a:t>Savaşlar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400" dirty="0"/>
              <a:t>Büyük uçak/trafik kazaları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400" dirty="0"/>
              <a:t>Barajların yıkılması…</a:t>
            </a:r>
          </a:p>
        </p:txBody>
      </p:sp>
      <p:sp>
        <p:nvSpPr>
          <p:cNvPr id="12297" name="Alt Bilgi Yer Tutucusu 1">
            <a:extLst>
              <a:ext uri="{FF2B5EF4-FFF2-40B4-BE49-F238E27FC236}">
                <a16:creationId xmlns:a16="http://schemas.microsoft.com/office/drawing/2014/main" id="{A71DE0F0-C97B-29B9-44FB-E7B800D76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400800"/>
            <a:ext cx="4800600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1100"/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Başlık 1">
            <a:extLst>
              <a:ext uri="{FF2B5EF4-FFF2-40B4-BE49-F238E27FC236}">
                <a16:creationId xmlns:a16="http://schemas.microsoft.com/office/drawing/2014/main" id="{0D8CC155-0C98-DD8B-34D2-CF6B08289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r>
              <a:rPr lang="tr-TR" altLang="tr-TR" sz="3200" b="1"/>
              <a:t>Afete Gösterilen Genel Tepkiler</a:t>
            </a:r>
            <a:r>
              <a:rPr lang="tr-TR" altLang="tr-TR" sz="3200"/>
              <a:t> </a:t>
            </a:r>
          </a:p>
        </p:txBody>
      </p:sp>
      <p:sp>
        <p:nvSpPr>
          <p:cNvPr id="13315" name="İçerik Yer Tutucusu 2">
            <a:extLst>
              <a:ext uri="{FF2B5EF4-FFF2-40B4-BE49-F238E27FC236}">
                <a16:creationId xmlns:a16="http://schemas.microsoft.com/office/drawing/2014/main" id="{B2B9B03A-3542-B297-9198-D31A591FE6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2095500"/>
            <a:ext cx="80010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400"/>
              <a:t>Olayın </a:t>
            </a:r>
            <a:r>
              <a:rPr lang="tr-TR" altLang="tr-TR" sz="2400" b="1"/>
              <a:t>niteliğine ve büyüklüğüne </a:t>
            </a:r>
            <a:r>
              <a:rPr lang="tr-TR" altLang="tr-TR" sz="2400"/>
              <a:t>bağlıdır.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/>
          </a:p>
          <a:p>
            <a:pPr eaLnBrk="1" hangingPunct="1">
              <a:lnSpc>
                <a:spcPct val="80000"/>
              </a:lnSpc>
            </a:pPr>
            <a:r>
              <a:rPr lang="tr-TR" altLang="tr-TR" sz="2400"/>
              <a:t>Olayın </a:t>
            </a:r>
            <a:r>
              <a:rPr lang="tr-TR" altLang="tr-TR" sz="2400" b="1"/>
              <a:t>yıkıcılık düzeyiyle </a:t>
            </a:r>
            <a:r>
              <a:rPr lang="tr-TR" altLang="tr-TR" sz="2400"/>
              <a:t>insanların </a:t>
            </a:r>
            <a:r>
              <a:rPr lang="tr-TR" altLang="tr-TR" sz="2400" b="1"/>
              <a:t>öznel tepkileri</a:t>
            </a:r>
            <a:r>
              <a:rPr lang="tr-TR" altLang="tr-TR" sz="2400"/>
              <a:t> arasında doğrudan bir ilişki vardır.</a:t>
            </a:r>
          </a:p>
          <a:p>
            <a:endParaRPr lang="tr-TR" alt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D78C238-AA79-216F-79F6-E3DB62D14117}"/>
              </a:ext>
            </a:extLst>
          </p:cNvPr>
          <p:cNvSpPr/>
          <p:nvPr/>
        </p:nvSpPr>
        <p:spPr>
          <a:xfrm>
            <a:off x="533400" y="4419600"/>
            <a:ext cx="80010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altLang="tr-TR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UNUTMAYIN</a:t>
            </a:r>
            <a:r>
              <a:rPr lang="tr-TR" altLang="tr-TR" sz="2800" dirty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tr-TR" altLang="tr-TR" sz="2400" b="1" dirty="0">
                <a:solidFill>
                  <a:schemeClr val="tx1"/>
                </a:solidFill>
              </a:rPr>
              <a:t>Normal olmayan bir duruma gösterilen </a:t>
            </a:r>
            <a:r>
              <a:rPr lang="tr-TR" altLang="tr-TR" sz="2400" b="1" dirty="0">
                <a:solidFill>
                  <a:srgbClr val="C00000"/>
                </a:solidFill>
              </a:rPr>
              <a:t>normal tepkilerdir.</a:t>
            </a:r>
          </a:p>
          <a:p>
            <a:pPr algn="ctr" eaLnBrk="1" hangingPunct="1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92E17C6-F86D-6DDD-DA71-315772F3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400800"/>
            <a:ext cx="6019800" cy="3206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REHBERLİK VE PSİKOLOJİK DANIŞMA ANA BİLİM DALI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48A7546-2771-D185-9404-96768BD1F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/>
              <a:t>Psikolojik Etkileri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F3C93D5-CD2C-E2A0-E0CD-F841E4767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3413" y="1981200"/>
            <a:ext cx="8001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tr-TR" altLang="tr-TR" sz="2000"/>
              <a:t>Tepkileri </a:t>
            </a:r>
            <a:r>
              <a:rPr lang="tr-TR" altLang="tr-TR" sz="2000">
                <a:solidFill>
                  <a:srgbClr val="FF0000"/>
                </a:solidFill>
              </a:rPr>
              <a:t>geniş bir yelpazede ele almak </a:t>
            </a:r>
            <a:r>
              <a:rPr lang="tr-TR" altLang="tr-TR" sz="2000"/>
              <a:t>mümkündür. 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tr-TR" altLang="tr-TR" sz="2000">
                <a:solidFill>
                  <a:srgbClr val="FF0000"/>
                </a:solidFill>
              </a:rPr>
              <a:t>Aynı olaya </a:t>
            </a:r>
            <a:r>
              <a:rPr lang="tr-TR" altLang="tr-TR" sz="2000"/>
              <a:t>maruz kalan kişilerin </a:t>
            </a:r>
            <a:r>
              <a:rPr lang="tr-TR" altLang="tr-TR" sz="2000">
                <a:solidFill>
                  <a:srgbClr val="FF0000"/>
                </a:solidFill>
              </a:rPr>
              <a:t>farklı tepkiler </a:t>
            </a:r>
            <a:r>
              <a:rPr lang="tr-TR" altLang="tr-TR" sz="2000"/>
              <a:t>gösterebilir. 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tr-TR" altLang="tr-TR" sz="2000"/>
              <a:t>Kaçma-savaşma-donup kalma tepkileri verebilir.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tr-TR" altLang="tr-TR" sz="2000"/>
              <a:t>Bu tepkilerin </a:t>
            </a:r>
            <a:r>
              <a:rPr lang="tr-TR" altLang="tr-TR" sz="2000" b="1">
                <a:solidFill>
                  <a:srgbClr val="FF0000"/>
                </a:solidFill>
              </a:rPr>
              <a:t>şiddeti normal tepkilerden patolojik tepkilere </a:t>
            </a:r>
            <a:r>
              <a:rPr lang="tr-TR" altLang="tr-TR" sz="2000">
                <a:solidFill>
                  <a:srgbClr val="FF0000"/>
                </a:solidFill>
              </a:rPr>
              <a:t> </a:t>
            </a:r>
            <a:r>
              <a:rPr lang="tr-TR" altLang="tr-TR" sz="2000"/>
              <a:t>kadar kayan bir değişim gösterir.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tr-TR" altLang="tr-TR" sz="2000"/>
              <a:t>Afet/Travma sonrası </a:t>
            </a:r>
            <a:r>
              <a:rPr lang="tr-TR" altLang="tr-TR" sz="2000">
                <a:solidFill>
                  <a:srgbClr val="FF0000"/>
                </a:solidFill>
              </a:rPr>
              <a:t>tepkilerin çoğu kalıcı değildir</a:t>
            </a:r>
            <a:r>
              <a:rPr lang="tr-TR" altLang="tr-TR" sz="200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/>
              <a:t>Ancak travmatik olayın etkileri </a:t>
            </a:r>
            <a:r>
              <a:rPr lang="tr-TR" altLang="tr-TR" sz="2000">
                <a:solidFill>
                  <a:srgbClr val="FF0000"/>
                </a:solidFill>
              </a:rPr>
              <a:t>o anda atlatılmış </a:t>
            </a:r>
            <a:r>
              <a:rPr lang="tr-TR" altLang="tr-TR" sz="2000"/>
              <a:t>gözükse dahi ileride yaşanabilecek travmalarla baş etmeyi güçleştirebilir.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D0A13FC7-5024-EF9C-9049-35FAF7A7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24600"/>
            <a:ext cx="5181600" cy="3968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>
            <a:extLst>
              <a:ext uri="{FF2B5EF4-FFF2-40B4-BE49-F238E27FC236}">
                <a16:creationId xmlns:a16="http://schemas.microsoft.com/office/drawing/2014/main" id="{F6668BE9-ACA1-3372-C998-A2C6F43E9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tr-TR" altLang="tr-TR" b="1"/>
              <a:t>Risk Etmenleri</a:t>
            </a:r>
          </a:p>
        </p:txBody>
      </p:sp>
      <p:sp>
        <p:nvSpPr>
          <p:cNvPr id="15363" name="İçerik Yer Tutucusu 2">
            <a:extLst>
              <a:ext uri="{FF2B5EF4-FFF2-40B4-BE49-F238E27FC236}">
                <a16:creationId xmlns:a16="http://schemas.microsoft.com/office/drawing/2014/main" id="{C27861D2-980D-CE35-198F-740F4EEBE5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tr-TR" altLang="tr-TR" sz="2000" dirty="0"/>
              <a:t>Kişisel geçmiş </a:t>
            </a:r>
          </a:p>
          <a:p>
            <a:pPr eaLnBrk="1" hangingPunct="1"/>
            <a:r>
              <a:rPr lang="tr-TR" altLang="tr-TR" sz="2000" dirty="0"/>
              <a:t>Kişilik özellikleri (saldırganlık, nevrotik, kaygılı kişilik…) </a:t>
            </a:r>
          </a:p>
          <a:p>
            <a:pPr eaLnBrk="1" hangingPunct="1"/>
            <a:r>
              <a:rPr lang="tr-TR" altLang="tr-TR" sz="2000" dirty="0"/>
              <a:t>Önceki travmatik yaşantılar </a:t>
            </a:r>
          </a:p>
          <a:p>
            <a:pPr eaLnBrk="1" hangingPunct="1"/>
            <a:r>
              <a:rPr lang="tr-TR" altLang="tr-TR" sz="2000" dirty="0"/>
              <a:t>Başa çıkma yöntemleri</a:t>
            </a:r>
          </a:p>
          <a:p>
            <a:pPr eaLnBrk="1" hangingPunct="1"/>
            <a:r>
              <a:rPr lang="tr-TR" altLang="tr-TR" sz="2000" dirty="0"/>
              <a:t>Destek kaynakları </a:t>
            </a:r>
          </a:p>
          <a:p>
            <a:pPr eaLnBrk="1" hangingPunct="1"/>
            <a:r>
              <a:rPr lang="tr-TR" altLang="tr-TR" sz="2000" dirty="0"/>
              <a:t>Olayla ne kadar yüzleşildiği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 dirty="0"/>
          </a:p>
        </p:txBody>
      </p:sp>
      <p:sp>
        <p:nvSpPr>
          <p:cNvPr id="15364" name="İçerik Yer Tutucusu 1">
            <a:extLst>
              <a:ext uri="{FF2B5EF4-FFF2-40B4-BE49-F238E27FC236}">
                <a16:creationId xmlns:a16="http://schemas.microsoft.com/office/drawing/2014/main" id="{F42C6DF6-BDAD-2DB6-15D8-D276035B505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tr-TR" altLang="tr-TR" sz="2000"/>
              <a:t>Kayıplar </a:t>
            </a:r>
          </a:p>
          <a:p>
            <a:pPr eaLnBrk="1" hangingPunct="1"/>
            <a:r>
              <a:rPr lang="tr-TR" altLang="tr-TR" sz="2000"/>
              <a:t>Şiddet </a:t>
            </a:r>
          </a:p>
          <a:p>
            <a:pPr eaLnBrk="1" hangingPunct="1"/>
            <a:r>
              <a:rPr lang="tr-TR" altLang="tr-TR" sz="2000"/>
              <a:t>Afet sonrası olaylar/çevre </a:t>
            </a:r>
          </a:p>
          <a:p>
            <a:pPr eaLnBrk="1" hangingPunct="1"/>
            <a:r>
              <a:rPr lang="tr-TR" altLang="tr-TR" sz="2000"/>
              <a:t>Psikofizyolojik etmenler ve Sosyo-ekolojik etmenler (aile kökenleri, sosyo ekonomik durum, aile dışından sosyal destek v.b.)</a:t>
            </a:r>
          </a:p>
          <a:p>
            <a:pPr eaLnBrk="1" hangingPunct="1"/>
            <a:r>
              <a:rPr lang="tr-TR" altLang="tr-TR" sz="2000"/>
              <a:t>Bilişsel etmenler (IQ, öğrenme hızı…)</a:t>
            </a:r>
          </a:p>
          <a:p>
            <a:pPr eaLnBrk="1" hangingPunct="1"/>
            <a:endParaRPr lang="tr-TR" alt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061F819A-C112-FF0D-959D-DF78D5A9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943600" cy="309563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83B7257C-C0A8-745B-AEDD-1EEFA30B03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1219200"/>
          </a:xfrm>
        </p:spPr>
        <p:txBody>
          <a:bodyPr anchor="ctr"/>
          <a:lstStyle/>
          <a:p>
            <a:pPr eaLnBrk="1" hangingPunct="1"/>
            <a:r>
              <a:rPr lang="tr-TR" altLang="tr-TR" sz="3200"/>
              <a:t>Duygusal Tepkiler 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CB9B4C12-2BDC-F145-CDA6-3EAC3C08191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6738" y="1966913"/>
            <a:ext cx="3925887" cy="4052887"/>
          </a:xfrm>
        </p:spPr>
        <p:txBody>
          <a:bodyPr/>
          <a:lstStyle/>
          <a:p>
            <a:pPr eaLnBrk="1" hangingPunct="1">
              <a:buClr>
                <a:srgbClr val="0070C0"/>
              </a:buClr>
            </a:pPr>
            <a:r>
              <a:rPr lang="tr-TR" altLang="tr-TR" sz="2000"/>
              <a:t>Şok</a:t>
            </a:r>
          </a:p>
          <a:p>
            <a:pPr eaLnBrk="1" hangingPunct="1">
              <a:buClr>
                <a:srgbClr val="0070C0"/>
              </a:buClr>
            </a:pPr>
            <a:r>
              <a:rPr lang="tr-TR" altLang="tr-TR" sz="2000"/>
              <a:t>Şaşkınlık </a:t>
            </a:r>
          </a:p>
          <a:p>
            <a:pPr eaLnBrk="1" hangingPunct="1">
              <a:buClr>
                <a:srgbClr val="0070C0"/>
              </a:buClr>
            </a:pPr>
            <a:r>
              <a:rPr lang="tr-TR" altLang="tr-TR" sz="2000"/>
              <a:t>Panik</a:t>
            </a:r>
          </a:p>
          <a:p>
            <a:pPr eaLnBrk="1" hangingPunct="1">
              <a:buClr>
                <a:srgbClr val="0070C0"/>
              </a:buClr>
            </a:pPr>
            <a:r>
              <a:rPr lang="tr-TR" altLang="tr-TR" sz="2000" b="1">
                <a:solidFill>
                  <a:schemeClr val="accent2"/>
                </a:solidFill>
              </a:rPr>
              <a:t>Öfke</a:t>
            </a:r>
          </a:p>
          <a:p>
            <a:pPr eaLnBrk="1" hangingPunct="1">
              <a:buClr>
                <a:srgbClr val="0070C0"/>
              </a:buClr>
            </a:pPr>
            <a:r>
              <a:rPr lang="tr-TR" altLang="tr-TR" sz="2000" b="1">
                <a:solidFill>
                  <a:schemeClr val="accent2"/>
                </a:solidFill>
              </a:rPr>
              <a:t>Çaresizlik</a:t>
            </a:r>
          </a:p>
          <a:p>
            <a:pPr eaLnBrk="1" hangingPunct="1">
              <a:buClr>
                <a:srgbClr val="0070C0"/>
              </a:buClr>
            </a:pPr>
            <a:r>
              <a:rPr lang="tr-TR" altLang="tr-TR" sz="2000" b="1"/>
              <a:t>Boşlukta hissetme</a:t>
            </a:r>
          </a:p>
          <a:p>
            <a:pPr eaLnBrk="1" hangingPunct="1">
              <a:buClr>
                <a:srgbClr val="0070C0"/>
              </a:buClr>
            </a:pPr>
            <a:r>
              <a:rPr lang="tr-TR" altLang="tr-TR" sz="2000"/>
              <a:t>Hissizlik</a:t>
            </a:r>
          </a:p>
          <a:p>
            <a:pPr eaLnBrk="1" hangingPunct="1">
              <a:buClr>
                <a:srgbClr val="0070C0"/>
              </a:buClr>
            </a:pPr>
            <a:r>
              <a:rPr lang="tr-TR" altLang="tr-TR" sz="2000"/>
              <a:t>Kaygı</a:t>
            </a:r>
          </a:p>
          <a:p>
            <a:pPr eaLnBrk="1" hangingPunct="1">
              <a:buClr>
                <a:srgbClr val="0070C0"/>
              </a:buClr>
            </a:pPr>
            <a:r>
              <a:rPr lang="tr-TR" altLang="tr-TR" sz="2000"/>
              <a:t>Aşırı korku hali</a:t>
            </a:r>
          </a:p>
          <a:p>
            <a:pPr eaLnBrk="1" hangingPunct="1">
              <a:buClr>
                <a:srgbClr val="0070C0"/>
              </a:buClr>
            </a:pPr>
            <a:r>
              <a:rPr lang="tr-TR" altLang="tr-TR" sz="2000" b="1"/>
              <a:t>Anlamsızlık</a:t>
            </a:r>
          </a:p>
        </p:txBody>
      </p:sp>
      <p:sp>
        <p:nvSpPr>
          <p:cNvPr id="34820" name="Rectangle 6">
            <a:extLst>
              <a:ext uri="{FF2B5EF4-FFF2-40B4-BE49-F238E27FC236}">
                <a16:creationId xmlns:a16="http://schemas.microsoft.com/office/drawing/2014/main" id="{7D09FC70-5D6B-4F75-2048-ED01744D99F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1850" y="1828800"/>
            <a:ext cx="3925888" cy="4191000"/>
          </a:xfrm>
        </p:spPr>
        <p:txBody>
          <a:bodyPr/>
          <a:lstStyle/>
          <a:p>
            <a:pPr eaLnBrk="1" hangingPunct="1">
              <a:buClr>
                <a:srgbClr val="00B0F0"/>
              </a:buClr>
            </a:pPr>
            <a:r>
              <a:rPr lang="tr-TR" altLang="tr-TR" sz="2300"/>
              <a:t>Ümitsizlik</a:t>
            </a:r>
          </a:p>
          <a:p>
            <a:pPr eaLnBrk="1" hangingPunct="1">
              <a:buClr>
                <a:srgbClr val="00B0F0"/>
              </a:buClr>
            </a:pPr>
            <a:r>
              <a:rPr lang="tr-TR" altLang="tr-TR" sz="2300"/>
              <a:t>Sinirlilik</a:t>
            </a:r>
          </a:p>
          <a:p>
            <a:pPr eaLnBrk="1" hangingPunct="1">
              <a:buClr>
                <a:srgbClr val="00B0F0"/>
              </a:buClr>
            </a:pPr>
            <a:r>
              <a:rPr lang="tr-TR" altLang="tr-TR" sz="2300"/>
              <a:t>Karamsarlık, </a:t>
            </a:r>
            <a:r>
              <a:rPr lang="tr-TR" altLang="tr-TR" sz="2300" b="1">
                <a:solidFill>
                  <a:schemeClr val="accent2"/>
                </a:solidFill>
              </a:rPr>
              <a:t>üzüntü, </a:t>
            </a:r>
            <a:r>
              <a:rPr lang="tr-TR" altLang="tr-TR" sz="2300"/>
              <a:t>depresif duygu durumu </a:t>
            </a:r>
          </a:p>
          <a:p>
            <a:pPr eaLnBrk="1" hangingPunct="1">
              <a:buClr>
                <a:srgbClr val="00B0F0"/>
              </a:buClr>
            </a:pPr>
            <a:r>
              <a:rPr lang="tr-TR" altLang="tr-TR" sz="2300"/>
              <a:t>Yas</a:t>
            </a:r>
          </a:p>
          <a:p>
            <a:pPr eaLnBrk="1" hangingPunct="1">
              <a:buClr>
                <a:srgbClr val="00B0F0"/>
              </a:buClr>
            </a:pPr>
            <a:r>
              <a:rPr lang="tr-TR" altLang="tr-TR" sz="2300"/>
              <a:t>Gerçek dışı hissetmek</a:t>
            </a:r>
          </a:p>
          <a:p>
            <a:pPr eaLnBrk="1" hangingPunct="1">
              <a:buClr>
                <a:srgbClr val="00B0F0"/>
              </a:buClr>
            </a:pPr>
            <a:r>
              <a:rPr lang="tr-TR" altLang="tr-TR" sz="2300"/>
              <a:t>Değersizlik hissi</a:t>
            </a:r>
          </a:p>
          <a:p>
            <a:pPr eaLnBrk="1" hangingPunct="1">
              <a:buClr>
                <a:srgbClr val="00B0F0"/>
              </a:buClr>
            </a:pPr>
            <a:r>
              <a:rPr lang="tr-TR" altLang="tr-TR" sz="2300"/>
              <a:t>Utanç</a:t>
            </a:r>
          </a:p>
          <a:p>
            <a:pPr eaLnBrk="1" hangingPunct="1">
              <a:buClr>
                <a:srgbClr val="00B0F0"/>
              </a:buClr>
            </a:pPr>
            <a:r>
              <a:rPr lang="tr-TR" altLang="tr-TR" sz="2300"/>
              <a:t>Suçluluk</a:t>
            </a:r>
          </a:p>
          <a:p>
            <a:pPr eaLnBrk="1" hangingPunct="1">
              <a:buClr>
                <a:srgbClr val="00B0F0"/>
              </a:buClr>
              <a:buFont typeface="Wingdings" panose="05000000000000000000" pitchFamily="2" charset="2"/>
              <a:buNone/>
            </a:pPr>
            <a:endParaRPr lang="tr-TR" altLang="tr-TR" sz="2000"/>
          </a:p>
          <a:p>
            <a:pPr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126FD328-5E77-AA7D-7DE7-310021A9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3913" y="6324600"/>
            <a:ext cx="4459287" cy="396875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D1A9E56-24A1-2864-EF20-52AFE99D6D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74638"/>
            <a:ext cx="8305800" cy="1096962"/>
          </a:xfrm>
        </p:spPr>
        <p:txBody>
          <a:bodyPr anchor="ctr"/>
          <a:lstStyle/>
          <a:p>
            <a:pPr eaLnBrk="1" hangingPunct="1"/>
            <a:br>
              <a:rPr lang="tr-TR" altLang="tr-TR" b="1"/>
            </a:br>
            <a:r>
              <a:rPr lang="tr-TR" altLang="tr-TR" sz="3600"/>
              <a:t>Bilişsel Tepkiler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E054763-E11F-5AD1-FC1C-6D621395A71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2057400"/>
            <a:ext cx="3581400" cy="40687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tr-TR" altLang="tr-TR" sz="2200"/>
              <a:t>Konsantrasyon boz.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tr-TR" altLang="tr-TR" sz="2200"/>
              <a:t>Karar vermede zorluk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tr-TR" altLang="tr-TR" sz="2200"/>
              <a:t>Hafıza sorunları ve/veya hafıza kaybı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tr-TR" altLang="tr-TR" sz="2200"/>
              <a:t>Kendine inancın kaybı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tr-TR" altLang="tr-TR" sz="2200"/>
              <a:t>Düşüncelerde karışıklık/düzensizlik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tr-TR" altLang="tr-TR" sz="2200"/>
              <a:t>Kendini suçlama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200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0903EA94-DAD2-C51F-F5BC-926E1E2F2D4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43400" y="1981200"/>
            <a:ext cx="4572000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tr-TR" altLang="tr-TR" sz="2100"/>
              <a:t>Yanlış inançların geliştirilmesi (Hep benim suçumdu.)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tr-TR" altLang="tr-TR" sz="2100"/>
              <a:t>Yaşadıklarını çarpıtma/değiştirme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tr-TR" altLang="tr-TR" sz="2100"/>
              <a:t>Kendine saygı duymama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tr-TR" altLang="tr-TR" sz="2100"/>
              <a:t>Kötü şeyler olacağı konusunda endişe geliştirme 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tr-TR" altLang="tr-TR" sz="2100"/>
              <a:t>İstenmeyen/ önlenemeyen düşünceler ve anılara maruz kalma</a:t>
            </a:r>
          </a:p>
          <a:p>
            <a:pPr eaLnBrk="1" hangingPunct="1">
              <a:lnSpc>
                <a:spcPct val="90000"/>
              </a:lnSpc>
            </a:pPr>
            <a:endParaRPr lang="tr-TR" altLang="tr-TR" sz="2600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F886FFDC-7EC8-A6D4-1C99-A703F885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029200" cy="258763"/>
          </a:xfrm>
        </p:spPr>
        <p:txBody>
          <a:bodyPr/>
          <a:lstStyle/>
          <a:p>
            <a:pPr>
              <a:defRPr/>
            </a:pPr>
            <a:r>
              <a:rPr lang="tr-TR" altLang="tr-T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REHBERLİK VE PSİKOLOJİK DANIŞMA ANA BİLİM DALI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3643</TotalTime>
  <Words>1668</Words>
  <Application>Microsoft Office PowerPoint</Application>
  <PresentationFormat>On-screen Show (4:3)</PresentationFormat>
  <Paragraphs>257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Profil</vt:lpstr>
      <vt:lpstr>Office Theme</vt:lpstr>
      <vt:lpstr>1_Profil</vt:lpstr>
      <vt:lpstr>PowerPoint Presentation</vt:lpstr>
      <vt:lpstr> Afetlerden Kimler Etkilenir? </vt:lpstr>
      <vt:lpstr>Afet olayın kendisi değil, doğurduğu sonuçlardır.</vt:lpstr>
      <vt:lpstr>Afet Türleri </vt:lpstr>
      <vt:lpstr>Afete Gösterilen Genel Tepkiler </vt:lpstr>
      <vt:lpstr>Psikolojik Etkileri</vt:lpstr>
      <vt:lpstr>Risk Etmenleri</vt:lpstr>
      <vt:lpstr>Duygusal Tepkiler </vt:lpstr>
      <vt:lpstr> Bilişsel Tepkiler</vt:lpstr>
      <vt:lpstr>Davranışsal Tepkiler</vt:lpstr>
      <vt:lpstr>Fiziksel Tepkiler</vt:lpstr>
      <vt:lpstr>Sosyal (Kişiler Arası) Tepkiler </vt:lpstr>
      <vt:lpstr>Çocuklar ve Ergenler </vt:lpstr>
      <vt:lpstr>Çocuklar ve Ergenler</vt:lpstr>
      <vt:lpstr>Afet Sonrası Aşamalar </vt:lpstr>
      <vt:lpstr>I. Psikolojik Şok Dönemi (İlk 24 saat veya daha uzun) </vt:lpstr>
      <vt:lpstr>I. Psikolojik Şok Dönemi Neler yapılabilir?</vt:lpstr>
      <vt:lpstr>II: Tepki Dönemi  (Afetten sonra 2-6 gün, ne olduğunun fark edilmesi)</vt:lpstr>
      <vt:lpstr> Tepki Dönemi (Devam) </vt:lpstr>
      <vt:lpstr>III: İşlemleme ve Üzerinden Geçme Dönemi</vt:lpstr>
      <vt:lpstr>Neler Yapılabilir? </vt:lpstr>
      <vt:lpstr>IV: İyileşme/ Yeniden Oryantasyon Dönemi </vt:lpstr>
      <vt:lpstr>IV: İyileşme (devam)</vt:lpstr>
      <vt:lpstr>Başa Çıkma</vt:lpstr>
      <vt:lpstr>Başa Çıkma</vt:lpstr>
      <vt:lpstr>Olumsuz başa çıkma stratejilerinden kaçının </vt:lpstr>
      <vt:lpstr>Olumlu başa çıkma stratejilerinizi güçlendirin-1</vt:lpstr>
      <vt:lpstr>Olumlu başa çıkma stratejilerinizi güçlendirin-2</vt:lpstr>
      <vt:lpstr>Olumlu başa çıkma stratejilerinizi güçlendirin-3</vt:lpstr>
      <vt:lpstr>Hatırlatıcı uyaranlar=Anda kalalım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ÖZNUR BAYAR</cp:lastModifiedBy>
  <cp:revision>133</cp:revision>
  <cp:lastPrinted>1601-01-01T00:00:00Z</cp:lastPrinted>
  <dcterms:created xsi:type="dcterms:W3CDTF">2015-09-25T22:27:41Z</dcterms:created>
  <dcterms:modified xsi:type="dcterms:W3CDTF">2023-02-22T10:46:02Z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